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23.xml" ContentType="application/vnd.openxmlformats-officedocument.presentationml.slideLayout+xml"/>
  <Override PartName="/ppt/theme/theme3.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slideLayouts/slideLayout24.xml" ContentType="application/vnd.openxmlformats-officedocument.presentationml.slideLayout+xml"/>
  <Override PartName="/ppt/theme/theme4.xml" ContentType="application/vnd.openxmlformats-officedocument.them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5.xml" ContentType="application/vnd.openxmlformats-officedocument.them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2" r:id="rId3"/>
    <p:sldMasterId id="2147483674" r:id="rId4"/>
  </p:sldMasterIdLst>
  <p:notesMasterIdLst>
    <p:notesMasterId r:id="rId16"/>
  </p:notesMasterIdLst>
  <p:sldIdLst>
    <p:sldId id="257" r:id="rId5"/>
    <p:sldId id="258" r:id="rId6"/>
    <p:sldId id="259" r:id="rId7"/>
    <p:sldId id="260" r:id="rId8"/>
    <p:sldId id="261" r:id="rId9"/>
    <p:sldId id="264" r:id="rId10"/>
    <p:sldId id="265" r:id="rId11"/>
    <p:sldId id="273" r:id="rId12"/>
    <p:sldId id="275" r:id="rId13"/>
    <p:sldId id="276" r:id="rId14"/>
    <p:sldId id="289" r:id="rId15"/>
  </p:sldIdLst>
  <p:sldSz cx="12192000" cy="6858000"/>
  <p:notesSz cx="6858000" cy="9144000"/>
  <p:embeddedFontLst>
    <p:embeddedFont>
      <p:font typeface="Calibri Light" panose="020F0302020204030204" pitchFamily="34" charset="0"/>
      <p:regular r:id="rId17"/>
      <p:italic r:id="rId18"/>
    </p:embeddedFont>
    <p:embeddedFont>
      <p:font typeface="Lato" panose="020B0604020202020204" charset="0"/>
      <p:regular r:id="rId19"/>
    </p:embeddedFont>
    <p:embeddedFont>
      <p:font typeface="Calibri" panose="020F0502020204030204" pitchFamily="34" charset="0"/>
      <p:regular r:id="rId20"/>
      <p:bold r:id="rId21"/>
      <p:italic r:id="rId22"/>
      <p:boldItalic r:id="rId23"/>
    </p:embeddedFont>
    <p:embeddedFont>
      <p:font typeface="Manrope ExtraBold" panose="020B0604020202020204" charset="0"/>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88" d="100"/>
          <a:sy n="8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9A5F825-9C29-43CC-BB96-80A60E9689F0}"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NULL" TargetMode="External"/><Relationship Id="rId5" Type="http://schemas.openxmlformats.org/officeDocument/2006/relationships/tags" Target="../tags/tag14.xml"/><Relationship Id="rId10" Type="http://schemas.openxmlformats.org/officeDocument/2006/relationships/image" Target="../media/image3.png"/><Relationship Id="rId4" Type="http://schemas.openxmlformats.org/officeDocument/2006/relationships/tags" Target="../tags/tag13.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2.xml"/><Relationship Id="rId5" Type="http://schemas.openxmlformats.org/officeDocument/2006/relationships/tags" Target="../tags/tag22.xml"/><Relationship Id="rId4" Type="http://schemas.openxmlformats.org/officeDocument/2006/relationships/tags" Target="../tags/tag2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5.png"/><Relationship Id="rId5" Type="http://schemas.openxmlformats.org/officeDocument/2006/relationships/tags" Target="../tags/tag27.xml"/><Relationship Id="rId10" Type="http://schemas.openxmlformats.org/officeDocument/2006/relationships/image" Target="NULL" TargetMode="External"/><Relationship Id="rId4" Type="http://schemas.openxmlformats.org/officeDocument/2006/relationships/tags" Target="../tags/tag26.xml"/><Relationship Id="rId9"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NULL" TargetMode="External"/><Relationship Id="rId4" Type="http://schemas.openxmlformats.org/officeDocument/2006/relationships/tags" Target="../tags/tag33.xml"/><Relationship Id="rId9"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2.xml"/><Relationship Id="rId4" Type="http://schemas.openxmlformats.org/officeDocument/2006/relationships/tags" Target="../tags/tag6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2.xml"/><Relationship Id="rId5" Type="http://schemas.openxmlformats.org/officeDocument/2006/relationships/tags" Target="../tags/tag66.xml"/><Relationship Id="rId4" Type="http://schemas.openxmlformats.org/officeDocument/2006/relationships/tags" Target="../tags/tag65.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NULL" TargetMode="External"/><Relationship Id="rId4" Type="http://schemas.openxmlformats.org/officeDocument/2006/relationships/tags" Target="../tags/tag70.xml"/><Relationship Id="rId9"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slideMaster" Target="../slideMasters/slideMaster3.xml"/><Relationship Id="rId4" Type="http://schemas.openxmlformats.org/officeDocument/2006/relationships/tags" Target="../tags/tag86.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5" Type="http://schemas.openxmlformats.org/officeDocument/2006/relationships/slideMaster" Target="../slideMasters/slideMaster4.xml"/><Relationship Id="rId4" Type="http://schemas.openxmlformats.org/officeDocument/2006/relationships/tags" Target="../tags/tag9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ng2x_01_封面" descr="C:/Users/kingsoft/AppData/Local/Temp/fig2wpp/@png2x_01_封面.png"/>
          <p:cNvPicPr>
            <a:picLocks noChangeAspect="1"/>
          </p:cNvPicPr>
          <p:nvPr userDrawn="1">
            <p:custDataLst>
              <p:tags r:id="rId2"/>
            </p:custDataLst>
          </p:nvPr>
        </p:nvPicPr>
        <p:blipFill>
          <a:blip r:embed="rId10" r:link="rId11"/>
          <a:stretch>
            <a:fillRect/>
          </a:stretch>
        </p:blipFill>
        <p:spPr>
          <a:xfrm>
            <a:off x="3812540" y="401955"/>
            <a:ext cx="8375650" cy="6455410"/>
          </a:xfrm>
          <a:prstGeom prst="rect">
            <a:avLst/>
          </a:prstGeom>
        </p:spPr>
      </p:pic>
      <p:sp>
        <p:nvSpPr>
          <p:cNvPr id="2" name="标题 1"/>
          <p:cNvSpPr>
            <a:spLocks noGrp="1"/>
          </p:cNvSpPr>
          <p:nvPr>
            <p:ph type="ctrTitle" hasCustomPrompt="1"/>
            <p:custDataLst>
              <p:tags r:id="rId3"/>
            </p:custDataLst>
          </p:nvPr>
        </p:nvSpPr>
        <p:spPr>
          <a:xfrm>
            <a:off x="838200" y="2455545"/>
            <a:ext cx="5974080" cy="2397760"/>
          </a:xfrm>
        </p:spPr>
        <p:txBody>
          <a:bodyPr wrap="square" anchor="t" anchorCtr="0">
            <a:normAutofit/>
          </a:bodyPr>
          <a:lstStyle>
            <a:lvl1pPr algn="l">
              <a:lnSpc>
                <a:spcPct val="100000"/>
              </a:lnSpc>
              <a:defRPr sz="4400">
                <a:latin typeface="+mj-lt"/>
              </a:defRPr>
            </a:lvl1pPr>
          </a:lstStyle>
          <a:p>
            <a:r>
              <a:rPr lang="en-US" dirty="0">
                <a:latin typeface="+mj-lt"/>
              </a:rPr>
              <a:t>Click to add title</a:t>
            </a:r>
          </a:p>
        </p:txBody>
      </p:sp>
      <p:sp>
        <p:nvSpPr>
          <p:cNvPr id="3" name="副标题 2"/>
          <p:cNvSpPr>
            <a:spLocks noGrp="1"/>
          </p:cNvSpPr>
          <p:nvPr>
            <p:ph type="subTitle" idx="1" hasCustomPrompt="1"/>
            <p:custDataLst>
              <p:tags r:id="rId4"/>
            </p:custDataLst>
          </p:nvPr>
        </p:nvSpPr>
        <p:spPr>
          <a:xfrm>
            <a:off x="838200" y="1426235"/>
            <a:ext cx="5974080" cy="972000"/>
          </a:xfrm>
        </p:spPr>
        <p:txBody>
          <a:bodyPr wrap="square" anchor="b">
            <a:normAutofit/>
          </a:bodyPr>
          <a:lstStyle>
            <a:lvl1pPr marL="0" indent="0" algn="l">
              <a:lnSpc>
                <a:spcPct val="100000"/>
              </a:lnSpc>
              <a:buNone/>
              <a:defRPr sz="2000">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5"/>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6"/>
            </p:custDataLst>
          </p:nvPr>
        </p:nvSpPr>
        <p:spPr/>
        <p:txBody>
          <a:bodyPr>
            <a:normAutofit/>
          </a:bodyPr>
          <a:lstStyle/>
          <a:p>
            <a:endParaRPr lang="en-US" dirty="0"/>
          </a:p>
        </p:txBody>
      </p:sp>
      <p:sp>
        <p:nvSpPr>
          <p:cNvPr id="6" name="灯片编号占位符 5"/>
          <p:cNvSpPr>
            <a:spLocks noGrp="1"/>
          </p:cNvSpPr>
          <p:nvPr>
            <p:ph type="sldNum" sz="quarter" idx="12"/>
            <p:custDataLst>
              <p:tags r:id="rId7"/>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8"/>
            </p:custDataLst>
          </p:nvPr>
        </p:nvSpPr>
        <p:spPr>
          <a:xfrm>
            <a:off x="838200" y="4968875"/>
            <a:ext cx="5974080" cy="1186815"/>
          </a:xfrm>
        </p:spPr>
        <p:txBody>
          <a:bodyPr wrap="square" anchor="t">
            <a:normAutofit/>
          </a:bodyPr>
          <a:lstStyle>
            <a:lvl1pPr marL="0" indent="0" algn="l">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ng2x_bottom_目录" descr="C:/Users/kingsoft/AppData/Local/Temp/fig2wpp/@png2x_bottom_目录.png"/>
          <p:cNvPicPr>
            <a:picLocks noChangeAspect="1"/>
          </p:cNvPicPr>
          <p:nvPr userDrawn="1">
            <p:custDataLst>
              <p:tags r:id="rId2"/>
            </p:custDataLst>
          </p:nvPr>
        </p:nvPicPr>
        <p:blipFill>
          <a:blip r:embed="rId9" r:link="rId10"/>
          <a:stretch>
            <a:fillRect/>
          </a:stretch>
        </p:blipFill>
        <p:spPr>
          <a:xfrm>
            <a:off x="0" y="5715000"/>
            <a:ext cx="3154680" cy="1143000"/>
          </a:xfrm>
          <a:prstGeom prst="rect">
            <a:avLst/>
          </a:prstGeom>
        </p:spPr>
      </p:pic>
      <p:pic>
        <p:nvPicPr>
          <p:cNvPr id="13" name="@png2x_top_目录" descr="C:/Users/kingsoft/AppData/Local/Temp/fig2wpp/@png2x_top_目录.png"/>
          <p:cNvPicPr>
            <a:picLocks noChangeAspect="1"/>
          </p:cNvPicPr>
          <p:nvPr userDrawn="1">
            <p:custDataLst>
              <p:tags r:id="rId3"/>
            </p:custDataLst>
          </p:nvPr>
        </p:nvPicPr>
        <p:blipFill>
          <a:blip r:embed="rId11" r:link="rId10"/>
          <a:stretch>
            <a:fillRect/>
          </a:stretch>
        </p:blipFill>
        <p:spPr>
          <a:xfrm>
            <a:off x="7827010" y="0"/>
            <a:ext cx="3712210" cy="1727835"/>
          </a:xfrm>
          <a:prstGeom prst="rect">
            <a:avLst/>
          </a:prstGeom>
        </p:spPr>
      </p:pic>
      <p:sp>
        <p:nvSpPr>
          <p:cNvPr id="2" name="标题 1"/>
          <p:cNvSpPr>
            <a:spLocks noGrp="1"/>
          </p:cNvSpPr>
          <p:nvPr>
            <p:ph type="title" hasCustomPrompt="1"/>
            <p:custDataLst>
              <p:tags r:id="rId4"/>
            </p:custDataLst>
          </p:nvPr>
        </p:nvSpPr>
        <p:spPr>
          <a:xfrm>
            <a:off x="1490472" y="863917"/>
            <a:ext cx="9281160" cy="777608"/>
          </a:xfrm>
        </p:spPr>
        <p:txBody>
          <a:bodyPr wrap="square" anchor="ctr">
            <a:normAutofit/>
          </a:bodyPr>
          <a:lstStyle>
            <a:lvl1pPr algn="l">
              <a:defRPr sz="4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5"/>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6"/>
            </p:custDataLst>
          </p:nvPr>
        </p:nvSpPr>
        <p:spPr/>
        <p:txBody>
          <a:bodyPr/>
          <a:lstStyle/>
          <a:p>
            <a:endParaRPr 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8" name="矩形 17"/>
          <p:cNvSpPr/>
          <p:nvPr userDrawn="1">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ng2x_02_章节" descr="C:/Users/kingsoft/AppData/Local/Temp/fig2wpp/@png2x_02_章节.png"/>
          <p:cNvPicPr>
            <a:picLocks noChangeAspect="1"/>
          </p:cNvPicPr>
          <p:nvPr userDrawn="1">
            <p:custDataLst>
              <p:tags r:id="rId2"/>
            </p:custDataLst>
          </p:nvPr>
        </p:nvPicPr>
        <p:blipFill>
          <a:blip r:embed="rId9" r:link="rId10"/>
          <a:stretch>
            <a:fillRect/>
          </a:stretch>
        </p:blipFill>
        <p:spPr>
          <a:xfrm>
            <a:off x="0" y="0"/>
            <a:ext cx="8366760" cy="6858000"/>
          </a:xfrm>
          <a:prstGeom prst="rect">
            <a:avLst/>
          </a:prstGeom>
        </p:spPr>
      </p:pic>
      <p:sp>
        <p:nvSpPr>
          <p:cNvPr id="2" name="标题 1"/>
          <p:cNvSpPr>
            <a:spLocks noGrp="1"/>
          </p:cNvSpPr>
          <p:nvPr>
            <p:ph type="title" hasCustomPrompt="1"/>
            <p:custDataLst>
              <p:tags r:id="rId3"/>
            </p:custDataLst>
          </p:nvPr>
        </p:nvSpPr>
        <p:spPr>
          <a:xfrm>
            <a:off x="3758565" y="3337560"/>
            <a:ext cx="7410450" cy="2409825"/>
          </a:xfrm>
        </p:spPr>
        <p:txBody>
          <a:bodyPr wrap="square" anchor="t" anchorCtr="0">
            <a:normAutofit/>
          </a:bodyPr>
          <a:lstStyle>
            <a:lvl1pPr algn="r">
              <a:defRPr sz="36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3759200" y="1056640"/>
            <a:ext cx="7409815" cy="2280920"/>
          </a:xfrm>
        </p:spPr>
        <p:txBody>
          <a:bodyPr wrap="none" anchor="b" anchorCtr="0">
            <a:normAutofit/>
          </a:bodyPr>
          <a:lstStyle>
            <a:lvl1pPr marL="0" indent="0" algn="r">
              <a:buNone/>
              <a:defRPr sz="580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p>
            <a:r>
              <a:rPr lang="en-US"/>
              <a:t>Date Area</a:t>
            </a:r>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695960" y="1301750"/>
            <a:ext cx="5323840" cy="4875850"/>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6172200" y="1301750"/>
            <a:ext cx="5323840" cy="4875850"/>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695960" y="1875099"/>
            <a:ext cx="5323840" cy="4300276"/>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6172200" y="1875099"/>
            <a:ext cx="5323840" cy="4300276"/>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695960" y="360045"/>
            <a:ext cx="10801985" cy="581787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8506" y="266702"/>
            <a:ext cx="10795086" cy="863607"/>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695960" y="1301750"/>
            <a:ext cx="10799088" cy="405553"/>
          </a:xfrm>
        </p:spPr>
        <p:txBody>
          <a:bodyPr vert="horz" wrap="square" lIns="0" tIns="0" rIns="0" bIns="0" rtlCol="0" anchor="t">
            <a:normAutofit/>
          </a:bodyPr>
          <a:lstStyle>
            <a:lvl1pPr marL="0" marR="0" lvl="0" indent="0" algn="l" defTabSz="914400" rtl="0" eaLnBrk="1" fontAlgn="auto" latinLnBrk="0" hangingPunct="1">
              <a:lnSpc>
                <a:spcPct val="130000"/>
              </a:lnSpc>
              <a:spcBef>
                <a:spcPts val="1000"/>
              </a:spcBef>
              <a:buClrTx/>
              <a:buSzTx/>
              <a:buFont typeface="Arial" panose="020B0604020202020204" pitchFamily="34" charset="0"/>
              <a:buNone/>
              <a:defRPr kumimoji="0" lang="en-US" sz="180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6" name="矩形 15"/>
          <p:cNvSpPr/>
          <p:nvPr userDrawn="1">
            <p:custDataLst>
              <p:tags r:id="rId1"/>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ng2x_01_结束" descr="C:/Users/kingsoft/AppData/Local/Temp/fig2wpp/@png2x_01_结束.png"/>
          <p:cNvPicPr>
            <a:picLocks noChangeAspect="1"/>
          </p:cNvPicPr>
          <p:nvPr userDrawn="1">
            <p:custDataLst>
              <p:tags r:id="rId2"/>
            </p:custDataLst>
          </p:nvPr>
        </p:nvPicPr>
        <p:blipFill>
          <a:blip r:embed="rId9" r:link="rId10"/>
          <a:stretch>
            <a:fillRect/>
          </a:stretch>
        </p:blipFill>
        <p:spPr>
          <a:xfrm>
            <a:off x="0" y="0"/>
            <a:ext cx="8375650" cy="6455410"/>
          </a:xfrm>
          <a:prstGeom prst="rect">
            <a:avLst/>
          </a:prstGeom>
        </p:spPr>
      </p:pic>
      <p:sp>
        <p:nvSpPr>
          <p:cNvPr id="2" name="标题 1"/>
          <p:cNvSpPr>
            <a:spLocks noGrp="1"/>
          </p:cNvSpPr>
          <p:nvPr>
            <p:ph type="ctrTitle" hasCustomPrompt="1"/>
            <p:custDataLst>
              <p:tags r:id="rId3"/>
            </p:custDataLst>
          </p:nvPr>
        </p:nvSpPr>
        <p:spPr>
          <a:xfrm>
            <a:off x="6095400" y="731520"/>
            <a:ext cx="5257800" cy="2724480"/>
          </a:xfrm>
        </p:spPr>
        <p:txBody>
          <a:bodyPr wrap="square" lIns="0" rIns="0" anchor="b">
            <a:normAutofit/>
          </a:bodyPr>
          <a:lstStyle>
            <a:lvl1pPr algn="r">
              <a:lnSpc>
                <a:spcPct val="100000"/>
              </a:lnSpc>
              <a:defRPr sz="60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7"/>
            </p:custDataLst>
          </p:nvPr>
        </p:nvSpPr>
        <p:spPr>
          <a:xfrm>
            <a:off x="6096000" y="3943800"/>
            <a:ext cx="5257800" cy="2412550"/>
          </a:xfrm>
        </p:spPr>
        <p:txBody>
          <a:bodyPr wrap="square" rIns="0" anchor="t">
            <a:normAutofit/>
          </a:bodyPr>
          <a:lstStyle>
            <a:lvl1pPr marL="0" indent="0" algn="r">
              <a:lnSpc>
                <a:spcPct val="100000"/>
              </a:lnSpc>
              <a:buNone/>
              <a:defRPr sz="20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2965"/>
            <a:ext cx="10800000" cy="705600"/>
          </a:xfrm>
        </p:spPr>
        <p:txBody>
          <a:bodyPr wrap="square">
            <a:normAutofit/>
          </a:bodyPr>
          <a:lstStyle>
            <a:lvl1pPr algn="ctr">
              <a:defRPr sz="3200">
                <a:solidFill>
                  <a:schemeClr val="tx1"/>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tags" Target="../tags/tag3.xml"/><Relationship Id="rId23" Type="http://schemas.openxmlformats.org/officeDocument/2006/relationships/image" Target="NULL" TargetMode="External"/><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NULL" TargetMode="Externa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NULL" TargetMode="Externa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4.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0" Type="http://schemas.openxmlformats.org/officeDocument/2006/relationships/tags" Target="../tags/tag94.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12/10/2024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1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14"/>
            </p:custDataLst>
          </p:nvPr>
        </p:nvPicPr>
        <p:blipFill>
          <a:blip r:embed="rId22" r:link="rId23"/>
          <a:stretch>
            <a:fillRect/>
          </a:stretch>
        </p:blipFill>
        <p:spPr>
          <a:xfrm>
            <a:off x="1587" y="0"/>
            <a:ext cx="4279265" cy="2276475"/>
          </a:xfrm>
          <a:prstGeom prst="rect">
            <a:avLst/>
          </a:prstGeom>
        </p:spPr>
      </p:pic>
      <p:pic>
        <p:nvPicPr>
          <p:cNvPr id="12" name="@png2x_01_正文"/>
          <p:cNvPicPr>
            <a:picLocks noChangeAspect="1"/>
          </p:cNvPicPr>
          <p:nvPr userDrawn="1">
            <p:custDataLst>
              <p:tags r:id="rId15"/>
            </p:custDataLst>
          </p:nvPr>
        </p:nvPicPr>
        <p:blipFill>
          <a:blip r:embed="rId24" r:link="rId23"/>
          <a:stretch>
            <a:fillRect/>
          </a:stretch>
        </p:blipFill>
        <p:spPr>
          <a:xfrm>
            <a:off x="10341913" y="4638501"/>
            <a:ext cx="1847864" cy="2218863"/>
          </a:xfrm>
          <a:prstGeom prst="rect">
            <a:avLst/>
          </a:prstGeom>
        </p:spPr>
      </p:pic>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4"/>
            </p:custDataLst>
          </p:nvPr>
        </p:nvPicPr>
        <p:blipFill>
          <a:blip r:embed="rId12" r:link="rId13"/>
          <a:stretch>
            <a:fillRect/>
          </a:stretch>
        </p:blipFill>
        <p:spPr>
          <a:xfrm>
            <a:off x="1587" y="0"/>
            <a:ext cx="4279265" cy="2276475"/>
          </a:xfrm>
          <a:prstGeom prst="rect">
            <a:avLst/>
          </a:prstGeom>
        </p:spPr>
      </p:pic>
      <p:pic>
        <p:nvPicPr>
          <p:cNvPr id="12" name="@png2x_01_正文"/>
          <p:cNvPicPr>
            <a:picLocks noChangeAspect="1"/>
          </p:cNvPicPr>
          <p:nvPr userDrawn="1">
            <p:custDataLst>
              <p:tags r:id="rId5"/>
            </p:custDataLst>
          </p:nvPr>
        </p:nvPicPr>
        <p:blipFill>
          <a:blip r:embed="rId14" r:link="rId13"/>
          <a:stretch>
            <a:fillRect/>
          </a:stretch>
        </p:blipFill>
        <p:spPr>
          <a:xfrm>
            <a:off x="10341913" y="4638501"/>
            <a:ext cx="1847864" cy="2218863"/>
          </a:xfrm>
          <a:prstGeom prst="rect">
            <a:avLst/>
          </a:prstGeom>
        </p:spPr>
      </p:pic>
      <p:sp>
        <p:nvSpPr>
          <p:cNvPr id="2" name="标题占位符 1"/>
          <p:cNvSpPr>
            <a:spLocks noGrp="1"/>
          </p:cNvSpPr>
          <p:nvPr>
            <p:ph type="title"/>
            <p:custDataLst>
              <p:tags r:id="rId6"/>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7"/>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3"/>
            </p:custDataLst>
          </p:nvPr>
        </p:nvSpPr>
        <p:spPr>
          <a:xfrm>
            <a:off x="0" y="0"/>
            <a:ext cx="12192000" cy="68580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1" name="@png2x_02_正文"/>
          <p:cNvPicPr>
            <a:picLocks noChangeAspect="1"/>
          </p:cNvPicPr>
          <p:nvPr userDrawn="1">
            <p:custDataLst>
              <p:tags r:id="rId4"/>
            </p:custDataLst>
          </p:nvPr>
        </p:nvPicPr>
        <p:blipFill>
          <a:blip r:embed="rId12" r:link="rId13"/>
          <a:stretch>
            <a:fillRect/>
          </a:stretch>
        </p:blipFill>
        <p:spPr>
          <a:xfrm>
            <a:off x="1587" y="0"/>
            <a:ext cx="4279265" cy="2276475"/>
          </a:xfrm>
          <a:prstGeom prst="rect">
            <a:avLst/>
          </a:prstGeom>
        </p:spPr>
      </p:pic>
      <p:pic>
        <p:nvPicPr>
          <p:cNvPr id="12" name="@png2x_01_正文"/>
          <p:cNvPicPr>
            <a:picLocks noChangeAspect="1"/>
          </p:cNvPicPr>
          <p:nvPr userDrawn="1">
            <p:custDataLst>
              <p:tags r:id="rId5"/>
            </p:custDataLst>
          </p:nvPr>
        </p:nvPicPr>
        <p:blipFill>
          <a:blip r:embed="rId14" r:link="rId13"/>
          <a:stretch>
            <a:fillRect/>
          </a:stretch>
        </p:blipFill>
        <p:spPr>
          <a:xfrm>
            <a:off x="10341913" y="4638501"/>
            <a:ext cx="1847864" cy="2218863"/>
          </a:xfrm>
          <a:prstGeom prst="rect">
            <a:avLst/>
          </a:prstGeom>
        </p:spPr>
      </p:pic>
      <p:sp>
        <p:nvSpPr>
          <p:cNvPr id="2" name="标题占位符 1"/>
          <p:cNvSpPr>
            <a:spLocks noGrp="1"/>
          </p:cNvSpPr>
          <p:nvPr>
            <p:ph type="title"/>
            <p:custDataLst>
              <p:tags r:id="rId6"/>
            </p:custDataLst>
          </p:nvPr>
        </p:nvSpPr>
        <p:spPr>
          <a:xfrm>
            <a:off x="695960" y="360000"/>
            <a:ext cx="10800000" cy="72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7"/>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userDrawn="1">
            <p:custDataLst>
              <p:tags r:id="rId1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ctr" defTabSz="914400" rtl="0" eaLnBrk="1" latinLnBrk="0" hangingPunct="1">
        <a:lnSpc>
          <a:spcPct val="100000"/>
        </a:lnSpc>
        <a:spcBef>
          <a:spcPct val="0"/>
        </a:spcBef>
        <a:buNone/>
        <a:defRPr sz="3200" b="1"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10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slideLayout" Target="../slideLayouts/slideLayout12.xml"/><Relationship Id="rId4" Type="http://schemas.openxmlformats.org/officeDocument/2006/relationships/tags" Target="../tags/tag103.xml"/></Relationships>
</file>

<file path=ppt/slides/_rels/slide10.xml.rels><?xml version="1.0" encoding="UTF-8" standalone="yes"?>
<Relationships xmlns="http://schemas.openxmlformats.org/package/2006/relationships"><Relationship Id="rId3" Type="http://schemas.openxmlformats.org/officeDocument/2006/relationships/tags" Target="../tags/tag142.xml"/><Relationship Id="rId7" Type="http://schemas.openxmlformats.org/officeDocument/2006/relationships/image" Target="../media/image13.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2.png"/><Relationship Id="rId5" Type="http://schemas.openxmlformats.org/officeDocument/2006/relationships/notesSlide" Target="../notesSlides/notesSlide3.xml"/><Relationship Id="rId4"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144.xml"/><Relationship Id="rId1" Type="http://schemas.openxmlformats.org/officeDocument/2006/relationships/tags" Target="../tags/tag143.xml"/><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5.xml"/><Relationship Id="rId1" Type="http://schemas.openxmlformats.org/officeDocument/2006/relationships/tags" Target="../tags/tag10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7.xml"/><Relationship Id="rId1" Type="http://schemas.openxmlformats.org/officeDocument/2006/relationships/tags" Target="../tags/tag106.xml"/></Relationships>
</file>

<file path=ppt/slides/_rels/slide4.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8.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notesSlide" Target="../notesSlides/notesSlide1.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slideLayout" Target="../slideLayouts/slideLayout23.xml"/><Relationship Id="rId5" Type="http://schemas.openxmlformats.org/officeDocument/2006/relationships/tags" Target="../tags/tag115.xml"/><Relationship Id="rId15" Type="http://schemas.openxmlformats.org/officeDocument/2006/relationships/image" Target="../media/image10.png"/><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slideLayout" Target="../slideLayouts/slideLayout24.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tags" Target="../tags/tag135.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image" Target="../media/image11.jpeg"/><Relationship Id="rId10" Type="http://schemas.openxmlformats.org/officeDocument/2006/relationships/tags" Target="../tags/tag133.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720725" y="358140"/>
            <a:ext cx="6929755" cy="2397760"/>
          </a:xfrm>
        </p:spPr>
        <p:txBody>
          <a:bodyPr anchor="ctr" anchorCtr="0"/>
          <a:lstStyle/>
          <a:p>
            <a:r>
              <a:rPr lang="en-US" dirty="0">
                <a:latin typeface="Times New Roman" panose="02020603050405020304" charset="0"/>
                <a:cs typeface="Times New Roman" panose="02020603050405020304" charset="0"/>
              </a:rPr>
              <a:t>HỌC PHẦN: XỬ LÝ ẢNH VÀ THỊ GIÁC MÁY</a:t>
            </a:r>
          </a:p>
        </p:txBody>
      </p:sp>
      <p:sp>
        <p:nvSpPr>
          <p:cNvPr id="5" name="副标题"/>
          <p:cNvSpPr>
            <a:spLocks noGrp="1"/>
          </p:cNvSpPr>
          <p:nvPr>
            <p:ph type="subTitle" idx="1"/>
            <p:custDataLst>
              <p:tags r:id="rId3"/>
            </p:custDataLst>
          </p:nvPr>
        </p:nvSpPr>
        <p:spPr>
          <a:xfrm>
            <a:off x="720725" y="2369820"/>
            <a:ext cx="5974080" cy="508635"/>
          </a:xfrm>
        </p:spPr>
        <p:txBody>
          <a:bodyPr/>
          <a:lstStyle/>
          <a:p>
            <a:r>
              <a:rPr lang="vi-VN" altLang="en-US" sz="2400" b="1">
                <a:latin typeface="Times New Roman" panose="02020603050405020304" charset="0"/>
                <a:cs typeface="Times New Roman" panose="02020603050405020304" charset="0"/>
              </a:rPr>
              <a:t>NHÓM: 7</a:t>
            </a:r>
          </a:p>
        </p:txBody>
      </p:sp>
      <p:sp>
        <p:nvSpPr>
          <p:cNvPr id="10" name="署名"/>
          <p:cNvSpPr>
            <a:spLocks noGrp="1"/>
          </p:cNvSpPr>
          <p:nvPr>
            <p:ph type="body" sz="quarter" idx="17"/>
            <p:custDataLst>
              <p:tags r:id="rId4"/>
            </p:custDataLst>
          </p:nvPr>
        </p:nvSpPr>
        <p:spPr>
          <a:xfrm>
            <a:off x="720725" y="3018790"/>
            <a:ext cx="5883910" cy="1186815"/>
          </a:xfrm>
        </p:spPr>
        <p:txBody>
          <a:bodyPr/>
          <a:lstStyle/>
          <a:p>
            <a:r>
              <a:rPr lang="vi-VN" altLang="en-US" sz="2400" b="1">
                <a:effectLst/>
                <a:latin typeface="Times New Roman" panose="02020603050405020304" charset="0"/>
                <a:cs typeface="Times New Roman" panose="02020603050405020304" charset="0"/>
              </a:rPr>
              <a:t>ĐỀ TÀI 12: XÂY DỰNG HỆ THÔNG THEO DÕI ĐỐI TƯỢNG TRONG VIDEO</a:t>
            </a:r>
          </a:p>
        </p:txBody>
      </p:sp>
      <p:sp>
        <p:nvSpPr>
          <p:cNvPr id="6" name="Text Box 5"/>
          <p:cNvSpPr txBox="1"/>
          <p:nvPr/>
        </p:nvSpPr>
        <p:spPr>
          <a:xfrm>
            <a:off x="720725" y="4138295"/>
            <a:ext cx="4064000" cy="368300"/>
          </a:xfrm>
          <a:prstGeom prst="rect">
            <a:avLst/>
          </a:prstGeom>
          <a:noFill/>
        </p:spPr>
        <p:txBody>
          <a:bodyPr wrap="square" rtlCol="0">
            <a:spAutoFit/>
          </a:bodyPr>
          <a:lstStyle/>
          <a:p>
            <a:r>
              <a:rPr lang="vi-VN" altLang="en-GB"/>
              <a:t>Giảng viên: Lương Thị Hồng Lan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2"/>
            </p:custDataLst>
          </p:nvPr>
        </p:nvSpPr>
        <p:spPr>
          <a:xfrm>
            <a:off x="954405" y="1908810"/>
            <a:ext cx="3113405" cy="459105"/>
          </a:xfrm>
          <a:prstGeom prst="rect">
            <a:avLst/>
          </a:prstGeom>
          <a:noFill/>
        </p:spPr>
        <p:txBody>
          <a:bodyPr wrap="square" lIns="0" tIns="0" rIns="0" bIns="0" rtlCol="0" anchor="b">
            <a:normAutofit/>
          </a:bodyPr>
          <a:lstStyle/>
          <a:p>
            <a:pPr>
              <a:spcBef>
                <a:spcPct val="0"/>
              </a:spcBef>
              <a:spcAft>
                <a:spcPct val="0"/>
              </a:spcAft>
            </a:pPr>
            <a:r>
              <a:rPr lang="en-US" sz="2000" b="1" kern="0" dirty="0">
                <a:solidFill>
                  <a:schemeClr val="accent1"/>
                </a:solidFill>
                <a:latin typeface="+mj-lt"/>
                <a:sym typeface="+mn-ea"/>
              </a:rPr>
              <a:t>Hình ảnh ban đầu</a:t>
            </a:r>
            <a:r>
              <a:rPr lang="vi-VN" altLang="en-US" sz="2000" b="1" kern="0" dirty="0">
                <a:solidFill>
                  <a:schemeClr val="accent1"/>
                </a:solidFill>
                <a:latin typeface="+mj-lt"/>
                <a:sym typeface="+mn-ea"/>
              </a:rPr>
              <a:t>:</a:t>
            </a:r>
          </a:p>
        </p:txBody>
      </p:sp>
      <p:sp>
        <p:nvSpPr>
          <p:cNvPr id="9" name="矩形 8"/>
          <p:cNvSpPr/>
          <p:nvPr>
            <p:custDataLst>
              <p:tags r:id="rId3"/>
            </p:custDataLst>
          </p:nvPr>
        </p:nvSpPr>
        <p:spPr>
          <a:xfrm>
            <a:off x="6420485" y="1932940"/>
            <a:ext cx="4410710" cy="434975"/>
          </a:xfrm>
          <a:prstGeom prst="rect">
            <a:avLst/>
          </a:prstGeom>
          <a:noFill/>
        </p:spPr>
        <p:txBody>
          <a:bodyPr wrap="square" lIns="0" tIns="0" rIns="0" bIns="0" rtlCol="0" anchor="b">
            <a:normAutofit/>
          </a:bodyPr>
          <a:lstStyle/>
          <a:p>
            <a:pPr>
              <a:spcBef>
                <a:spcPct val="0"/>
              </a:spcBef>
              <a:spcAft>
                <a:spcPct val="0"/>
              </a:spcAft>
            </a:pPr>
            <a:r>
              <a:rPr lang="en-US" sz="2000" b="1" kern="0" dirty="0">
                <a:solidFill>
                  <a:schemeClr val="accent1"/>
                </a:solidFill>
                <a:latin typeface="+mj-lt"/>
                <a:sym typeface="+mn-ea"/>
              </a:rPr>
              <a:t>Hình ảnh đầu ra</a:t>
            </a:r>
            <a:r>
              <a:rPr lang="vi-VN" altLang="en-US" sz="2000" b="1" kern="0" dirty="0">
                <a:solidFill>
                  <a:schemeClr val="accent1"/>
                </a:solidFill>
                <a:latin typeface="+mj-lt"/>
                <a:sym typeface="+mn-ea"/>
              </a:rPr>
              <a:t>:</a:t>
            </a:r>
          </a:p>
        </p:txBody>
      </p:sp>
      <p:pic>
        <p:nvPicPr>
          <p:cNvPr id="14" name="Picture 13"/>
          <p:cNvPicPr/>
          <p:nvPr/>
        </p:nvPicPr>
        <p:blipFill>
          <a:blip r:embed="rId6"/>
          <a:stretch>
            <a:fillRect/>
          </a:stretch>
        </p:blipFill>
        <p:spPr>
          <a:xfrm>
            <a:off x="954405" y="2489835"/>
            <a:ext cx="4658360" cy="2719705"/>
          </a:xfrm>
          <a:prstGeom prst="rect">
            <a:avLst/>
          </a:prstGeom>
        </p:spPr>
      </p:pic>
      <p:pic>
        <p:nvPicPr>
          <p:cNvPr id="15" name="Picture 14"/>
          <p:cNvPicPr/>
          <p:nvPr/>
        </p:nvPicPr>
        <p:blipFill>
          <a:blip r:embed="rId7"/>
          <a:stretch>
            <a:fillRect/>
          </a:stretch>
        </p:blipFill>
        <p:spPr>
          <a:xfrm>
            <a:off x="6420485" y="2489835"/>
            <a:ext cx="4410710" cy="271970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2"/>
            </p:custDataLst>
          </p:nvPr>
        </p:nvSpPr>
        <p:spPr>
          <a:xfrm>
            <a:off x="6095400" y="731520"/>
            <a:ext cx="5257800" cy="2724480"/>
          </a:xfrm>
        </p:spPr>
        <p:txBody>
          <a:bodyPr wrap="square">
            <a:normAutofit/>
          </a:bodyPr>
          <a:lstStyle/>
          <a:p>
            <a:r>
              <a:rPr lang="en-US"/>
              <a:t>Thank You</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826897" y="863917"/>
            <a:ext cx="9281160" cy="777608"/>
          </a:xfrm>
        </p:spPr>
        <p:txBody>
          <a:bodyPr/>
          <a:lstStyle/>
          <a:p>
            <a:r>
              <a:rPr lang="vi-VN" altLang="en-US"/>
              <a:t>THÀNH VIEN TRONG NHÓM</a:t>
            </a:r>
          </a:p>
        </p:txBody>
      </p:sp>
      <p:sp>
        <p:nvSpPr>
          <p:cNvPr id="2" name="Text Box 1"/>
          <p:cNvSpPr txBox="1"/>
          <p:nvPr/>
        </p:nvSpPr>
        <p:spPr>
          <a:xfrm>
            <a:off x="826770" y="1827530"/>
            <a:ext cx="4064000" cy="368300"/>
          </a:xfrm>
          <a:prstGeom prst="rect">
            <a:avLst/>
          </a:prstGeom>
          <a:noFill/>
        </p:spPr>
        <p:txBody>
          <a:bodyPr wrap="square" rtlCol="0">
            <a:spAutoFit/>
          </a:bodyPr>
          <a:lstStyle/>
          <a:p>
            <a:r>
              <a:rPr lang="vi-VN" altLang="en-GB" dirty="0" smtClean="0"/>
              <a:t>Nguyễn </a:t>
            </a:r>
            <a:r>
              <a:rPr lang="vi-VN" altLang="en-GB" dirty="0"/>
              <a:t>Văn Nam</a:t>
            </a:r>
          </a:p>
        </p:txBody>
      </p:sp>
      <p:sp>
        <p:nvSpPr>
          <p:cNvPr id="3" name="Text Box 2"/>
          <p:cNvSpPr txBox="1"/>
          <p:nvPr/>
        </p:nvSpPr>
        <p:spPr>
          <a:xfrm>
            <a:off x="826770" y="2322195"/>
            <a:ext cx="4064000" cy="368300"/>
          </a:xfrm>
          <a:prstGeom prst="rect">
            <a:avLst/>
          </a:prstGeom>
          <a:noFill/>
        </p:spPr>
        <p:txBody>
          <a:bodyPr wrap="square" rtlCol="0">
            <a:spAutoFit/>
          </a:bodyPr>
          <a:lstStyle/>
          <a:p>
            <a:r>
              <a:rPr lang="vi-VN" altLang="en-GB"/>
              <a:t>Bùi Anh Minh</a:t>
            </a:r>
          </a:p>
        </p:txBody>
      </p:sp>
      <p:sp>
        <p:nvSpPr>
          <p:cNvPr id="5" name="Text Box 4"/>
          <p:cNvSpPr txBox="1"/>
          <p:nvPr/>
        </p:nvSpPr>
        <p:spPr>
          <a:xfrm>
            <a:off x="826770" y="2816860"/>
            <a:ext cx="4064000" cy="368300"/>
          </a:xfrm>
          <a:prstGeom prst="rect">
            <a:avLst/>
          </a:prstGeom>
          <a:noFill/>
        </p:spPr>
        <p:txBody>
          <a:bodyPr wrap="square" rtlCol="0">
            <a:spAutoFit/>
          </a:bodyPr>
          <a:lstStyle/>
          <a:p>
            <a:r>
              <a:rPr lang="vi-VN" altLang="en-GB" dirty="0" smtClean="0"/>
              <a:t>Nguyễn </a:t>
            </a:r>
            <a:r>
              <a:rPr lang="vi-VN" altLang="en-GB" dirty="0"/>
              <a:t>Văn Tám</a:t>
            </a:r>
          </a:p>
        </p:txBody>
      </p:sp>
      <p:sp>
        <p:nvSpPr>
          <p:cNvPr id="8" name="Text Box 7"/>
          <p:cNvSpPr txBox="1"/>
          <p:nvPr/>
        </p:nvSpPr>
        <p:spPr>
          <a:xfrm>
            <a:off x="826770" y="3311525"/>
            <a:ext cx="4064000" cy="368300"/>
          </a:xfrm>
          <a:prstGeom prst="rect">
            <a:avLst/>
          </a:prstGeom>
          <a:noFill/>
        </p:spPr>
        <p:txBody>
          <a:bodyPr wrap="square" rtlCol="0">
            <a:spAutoFit/>
          </a:bodyPr>
          <a:lstStyle/>
          <a:p>
            <a:r>
              <a:rPr lang="vi-VN" altLang="en-GB"/>
              <a:t>Trần Đình Văn</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1490472" y="863917"/>
            <a:ext cx="9281160" cy="777608"/>
          </a:xfrm>
        </p:spPr>
        <p:txBody>
          <a:bodyPr/>
          <a:lstStyle/>
          <a:p>
            <a:r>
              <a:rPr lang="vi-VN" altLang="en-US"/>
              <a:t>GIỚI THIỆU</a:t>
            </a:r>
          </a:p>
        </p:txBody>
      </p:sp>
      <p:sp>
        <p:nvSpPr>
          <p:cNvPr id="2" name="Text Box 1"/>
          <p:cNvSpPr txBox="1"/>
          <p:nvPr/>
        </p:nvSpPr>
        <p:spPr>
          <a:xfrm>
            <a:off x="1490345" y="1945005"/>
            <a:ext cx="9281160" cy="3046095"/>
          </a:xfrm>
          <a:prstGeom prst="rect">
            <a:avLst/>
          </a:prstGeom>
          <a:noFill/>
        </p:spPr>
        <p:txBody>
          <a:bodyPr wrap="square" rtlCol="0">
            <a:spAutoFit/>
          </a:bodyPr>
          <a:lstStyle/>
          <a:p>
            <a:pPr marL="342900" indent="-342900" algn="just">
              <a:buFont typeface="Arial" panose="020B0604020202020204" pitchFamily="34" charset="0"/>
              <a:buChar char="•"/>
            </a:pPr>
            <a:r>
              <a:rPr lang="en-GB" altLang="en-US" sz="2400">
                <a:latin typeface="Times New Roman" panose="02020603050405020304" charset="0"/>
                <a:cs typeface="Times New Roman" panose="02020603050405020304" charset="0"/>
              </a:rPr>
              <a:t>Hệ thống tập trung vào phát hiện và theo dõi đối tượng qua các khung hình video với các chức năng chính: phát hiện đối tượng xác định vị trí trong từng khung hình sử dụng YOLO, SSD, Faster R-CNN; liên kết đối tượng gán nhãn và theo dõi qua các khung hình dựa trên vị trí, kích thước, màu sắc; dự đoán vị trí sử dụng Kalman Filter, Particle Filter để dự đoán chuyển động; xử lý hậu kỳ loại bỏ nhiễu, làm sạch dữ liệu và tạo đường đi cho đối tượng. Hệ thống có tiềm năng ứng dụng trong an ninh, giao thông và quản lý thông minh.</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3758565" y="3337560"/>
            <a:ext cx="7410450" cy="2409825"/>
          </a:xfrm>
        </p:spPr>
        <p:txBody>
          <a:bodyPr/>
          <a:lstStyle/>
          <a:p>
            <a:r>
              <a:rPr lang="vi-VN" altLang="en-US"/>
              <a:t>CÁC KIẾN THỨC CƠ SỞ</a:t>
            </a:r>
          </a:p>
        </p:txBody>
      </p:sp>
      <p:sp>
        <p:nvSpPr>
          <p:cNvPr id="6" name="节编号"/>
          <p:cNvSpPr>
            <a:spLocks noGrp="1"/>
          </p:cNvSpPr>
          <p:nvPr>
            <p:ph type="body" sz="quarter" idx="13"/>
            <p:custDataLst>
              <p:tags r:id="rId3"/>
            </p:custDataLst>
          </p:nvPr>
        </p:nvSpPr>
        <p:spPr>
          <a:xfrm>
            <a:off x="3759200" y="1056640"/>
            <a:ext cx="7409815" cy="2280920"/>
          </a:xfrm>
        </p:spPr>
        <p:txBody>
          <a:bodyPr/>
          <a:lstStyle/>
          <a:p>
            <a:r>
              <a:rPr lang="en-US"/>
              <a:t>01</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2"/>
            </p:custDataLst>
          </p:nvPr>
        </p:nvCxnSpPr>
        <p:spPr>
          <a:xfrm flipV="1">
            <a:off x="713648"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3"/>
            </p:custDataLst>
          </p:nvPr>
        </p:nvSpPr>
        <p:spPr>
          <a:xfrm>
            <a:off x="824230" y="4062095"/>
            <a:ext cx="3113405" cy="21551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vi-VN" altLang="en-US" sz="12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 </a:t>
            </a:r>
            <a:r>
              <a:rPr 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Chia ảnh thành các vùng (regions) hoặc các đối tượng để dễ dàng phân tích. Các phương pháp phân đoạn phổ biến là phân đoạn dựa trên ngưỡng (thresholding), </a:t>
            </a:r>
            <a:r>
              <a:rPr lang="vi-VN" alt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phân đoạn dựa trên biên,  phân đoạn theo vùng (region-based segmentation).</a:t>
            </a:r>
          </a:p>
        </p:txBody>
      </p:sp>
      <p:sp>
        <p:nvSpPr>
          <p:cNvPr id="6" name="矩形 5"/>
          <p:cNvSpPr/>
          <p:nvPr>
            <p:custDataLst>
              <p:tags r:id="rId4"/>
            </p:custDataLst>
          </p:nvPr>
        </p:nvSpPr>
        <p:spPr>
          <a:xfrm>
            <a:off x="954405" y="3477260"/>
            <a:ext cx="3113405" cy="474345"/>
          </a:xfrm>
          <a:prstGeom prst="rect">
            <a:avLst/>
          </a:prstGeom>
          <a:noFill/>
        </p:spPr>
        <p:txBody>
          <a:bodyPr wrap="square" lIns="0" tIns="0" rIns="0" bIns="0" rtlCol="0" anchor="b">
            <a:normAutofit/>
          </a:bodyPr>
          <a:lstStyle/>
          <a:p>
            <a:pPr>
              <a:spcBef>
                <a:spcPct val="0"/>
              </a:spcBef>
              <a:spcAft>
                <a:spcPct val="0"/>
              </a:spcAft>
            </a:pPr>
            <a:r>
              <a:rPr lang="en-US" sz="2000" b="1" kern="0" dirty="0">
                <a:solidFill>
                  <a:schemeClr val="accent1"/>
                </a:solidFill>
                <a:latin typeface="+mj-lt"/>
                <a:sym typeface="+mn-ea"/>
              </a:rPr>
              <a:t>Phân đoạn ảnh</a:t>
            </a:r>
          </a:p>
        </p:txBody>
      </p:sp>
      <p:cxnSp>
        <p:nvCxnSpPr>
          <p:cNvPr id="16" name="直接连接符 15"/>
          <p:cNvCxnSpPr/>
          <p:nvPr>
            <p:custDataLst>
              <p:tags r:id="rId5"/>
            </p:custDataLst>
          </p:nvPr>
        </p:nvCxnSpPr>
        <p:spPr>
          <a:xfrm flipV="1">
            <a:off x="4428051"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6"/>
            </p:custDataLst>
          </p:nvPr>
        </p:nvSpPr>
        <p:spPr>
          <a:xfrm>
            <a:off x="4595116" y="4090552"/>
            <a:ext cx="3113667" cy="181707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vi-VN" altLang="en-US" sz="13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 </a:t>
            </a:r>
            <a:r>
              <a:rPr 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Xác định và phân loại các đối tượng trong ảnh. Các phương pháp nhận diện đối tượng bao gồm các thuật toán như SIFT (Scale-Invariant Feature Transform),HOG (Histogram of Oriented Gradients),</a:t>
            </a:r>
            <a:r>
              <a:rPr lang="vi-VN" alt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 </a:t>
            </a:r>
            <a:r>
              <a:rPr 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LBP (Local Binary Patterns)</a:t>
            </a:r>
          </a:p>
        </p:txBody>
      </p:sp>
      <p:sp>
        <p:nvSpPr>
          <p:cNvPr id="9" name="矩形 8"/>
          <p:cNvSpPr/>
          <p:nvPr>
            <p:custDataLst>
              <p:tags r:id="rId7"/>
            </p:custDataLst>
          </p:nvPr>
        </p:nvSpPr>
        <p:spPr>
          <a:xfrm>
            <a:off x="4668520" y="3470910"/>
            <a:ext cx="3113405" cy="478790"/>
          </a:xfrm>
          <a:prstGeom prst="rect">
            <a:avLst/>
          </a:prstGeom>
          <a:noFill/>
        </p:spPr>
        <p:txBody>
          <a:bodyPr wrap="square" lIns="0" tIns="0" rIns="0" bIns="0" rtlCol="0" anchor="b">
            <a:normAutofit/>
          </a:bodyPr>
          <a:lstStyle/>
          <a:p>
            <a:pPr>
              <a:spcBef>
                <a:spcPct val="0"/>
              </a:spcBef>
              <a:spcAft>
                <a:spcPct val="0"/>
              </a:spcAft>
            </a:pPr>
            <a:r>
              <a:rPr lang="en-US" sz="2000" b="1" kern="0" dirty="0">
                <a:solidFill>
                  <a:schemeClr val="accent1"/>
                </a:solidFill>
                <a:latin typeface="+mj-lt"/>
                <a:sym typeface="+mn-ea"/>
              </a:rPr>
              <a:t>Nhận diện đối tượng</a:t>
            </a:r>
          </a:p>
        </p:txBody>
      </p:sp>
      <p:cxnSp>
        <p:nvCxnSpPr>
          <p:cNvPr id="19" name="直接连接符 18"/>
          <p:cNvCxnSpPr/>
          <p:nvPr>
            <p:custDataLst>
              <p:tags r:id="rId8"/>
            </p:custDataLst>
          </p:nvPr>
        </p:nvCxnSpPr>
        <p:spPr>
          <a:xfrm flipV="1">
            <a:off x="8124035" y="3475647"/>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9"/>
            </p:custDataLst>
          </p:nvPr>
        </p:nvSpPr>
        <p:spPr>
          <a:xfrm>
            <a:off x="8366030" y="4094362"/>
            <a:ext cx="3113667" cy="1817070"/>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vi-VN" sz="1400" kern="0" dirty="0" smtClean="0">
                <a:ln>
                  <a:noFill/>
                  <a:prstDash val="sysDot"/>
                </a:ln>
                <a:solidFill>
                  <a:schemeClr val="tx1">
                    <a:lumMod val="85000"/>
                    <a:lumOff val="15000"/>
                  </a:schemeClr>
                </a:solidFill>
                <a:latin typeface="Times New Roman" panose="02020603050405020304" charset="0"/>
                <a:cs typeface="Times New Roman" panose="02020603050405020304" charset="0"/>
                <a:sym typeface="+mn-ea"/>
              </a:rPr>
              <a:t>- S</a:t>
            </a:r>
            <a:r>
              <a:rPr lang="en-US" sz="1400" kern="0" dirty="0" smtClean="0">
                <a:ln>
                  <a:noFill/>
                  <a:prstDash val="sysDot"/>
                </a:ln>
                <a:solidFill>
                  <a:schemeClr val="tx1">
                    <a:lumMod val="85000"/>
                    <a:lumOff val="15000"/>
                  </a:schemeClr>
                </a:solidFill>
                <a:latin typeface="Times New Roman" panose="02020603050405020304" charset="0"/>
                <a:cs typeface="Times New Roman" panose="02020603050405020304" charset="0"/>
                <a:sym typeface="+mn-ea"/>
              </a:rPr>
              <a:t>ử </a:t>
            </a:r>
            <a:r>
              <a:rPr lang="en-US" sz="1400" kern="0" dirty="0">
                <a:ln>
                  <a:noFill/>
                  <a:prstDash val="sysDot"/>
                </a:ln>
                <a:solidFill>
                  <a:schemeClr val="tx1">
                    <a:lumMod val="85000"/>
                    <a:lumOff val="15000"/>
                  </a:schemeClr>
                </a:solidFill>
                <a:latin typeface="Times New Roman" panose="02020603050405020304" charset="0"/>
                <a:cs typeface="Times New Roman" panose="02020603050405020304" charset="0"/>
                <a:sym typeface="+mn-ea"/>
              </a:rPr>
              <a:t>dụng các mạng nơ-ron nhiều lớp để học từ dữ liệu và thực hiện các tác vụ phức tạp như nhận dạng hình ảnh, phân loại, và xử lý ngôn ngữ tự nhiên. </a:t>
            </a:r>
          </a:p>
        </p:txBody>
      </p:sp>
      <p:sp>
        <p:nvSpPr>
          <p:cNvPr id="11" name="矩形 10"/>
          <p:cNvSpPr/>
          <p:nvPr>
            <p:custDataLst>
              <p:tags r:id="rId10"/>
            </p:custDataLst>
          </p:nvPr>
        </p:nvSpPr>
        <p:spPr>
          <a:xfrm>
            <a:off x="8364855" y="3429635"/>
            <a:ext cx="3113405" cy="522605"/>
          </a:xfrm>
          <a:prstGeom prst="rect">
            <a:avLst/>
          </a:prstGeom>
          <a:noFill/>
        </p:spPr>
        <p:txBody>
          <a:bodyPr wrap="square" lIns="0" tIns="0" rIns="0" bIns="0" rtlCol="0" anchor="b">
            <a:normAutofit/>
          </a:bodyPr>
          <a:lstStyle/>
          <a:p>
            <a:pPr>
              <a:spcBef>
                <a:spcPct val="0"/>
              </a:spcBef>
              <a:spcAft>
                <a:spcPct val="0"/>
              </a:spcAft>
            </a:pPr>
            <a:r>
              <a:rPr lang="en-US" sz="2000" b="1" kern="0" dirty="0">
                <a:solidFill>
                  <a:schemeClr val="accent1"/>
                </a:solidFill>
                <a:latin typeface="+mj-lt"/>
                <a:sym typeface="+mn-ea"/>
              </a:rPr>
              <a:t>Học sâu(Deep Learning)</a:t>
            </a:r>
          </a:p>
        </p:txBody>
      </p:sp>
      <p:pic>
        <p:nvPicPr>
          <p:cNvPr id="18" name="Picture 17"/>
          <p:cNvPicPr/>
          <p:nvPr/>
        </p:nvPicPr>
        <p:blipFill>
          <a:blip r:embed="rId13"/>
          <a:stretch>
            <a:fillRect/>
          </a:stretch>
        </p:blipFill>
        <p:spPr>
          <a:xfrm>
            <a:off x="824230" y="1360170"/>
            <a:ext cx="3114040" cy="1949450"/>
          </a:xfrm>
          <a:prstGeom prst="rect">
            <a:avLst/>
          </a:prstGeom>
        </p:spPr>
      </p:pic>
      <p:pic>
        <p:nvPicPr>
          <p:cNvPr id="20" name="Picture 19"/>
          <p:cNvPicPr/>
          <p:nvPr/>
        </p:nvPicPr>
        <p:blipFill>
          <a:blip r:embed="rId14"/>
          <a:stretch>
            <a:fillRect/>
          </a:stretch>
        </p:blipFill>
        <p:spPr>
          <a:xfrm>
            <a:off x="4594860" y="1360170"/>
            <a:ext cx="3186430" cy="1948815"/>
          </a:xfrm>
          <a:prstGeom prst="rect">
            <a:avLst/>
          </a:prstGeom>
        </p:spPr>
      </p:pic>
      <p:pic>
        <p:nvPicPr>
          <p:cNvPr id="21" name="Picture 20"/>
          <p:cNvPicPr/>
          <p:nvPr/>
        </p:nvPicPr>
        <p:blipFill>
          <a:blip r:embed="rId15"/>
          <a:stretch>
            <a:fillRect/>
          </a:stretch>
        </p:blipFill>
        <p:spPr>
          <a:xfrm>
            <a:off x="8199755" y="1360805"/>
            <a:ext cx="3280410" cy="194881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3758565" y="3337560"/>
            <a:ext cx="7410450" cy="2409825"/>
          </a:xfrm>
        </p:spPr>
        <p:txBody>
          <a:bodyPr/>
          <a:lstStyle/>
          <a:p>
            <a:r>
              <a:rPr lang="vi-VN" altLang="en-US"/>
              <a:t>XÂY DỰNG HỆ THỐNG</a:t>
            </a:r>
          </a:p>
        </p:txBody>
      </p:sp>
      <p:sp>
        <p:nvSpPr>
          <p:cNvPr id="6" name="节编号"/>
          <p:cNvSpPr>
            <a:spLocks noGrp="1"/>
          </p:cNvSpPr>
          <p:nvPr>
            <p:ph type="body" sz="quarter" idx="13"/>
            <p:custDataLst>
              <p:tags r:id="rId3"/>
            </p:custDataLst>
          </p:nvPr>
        </p:nvSpPr>
        <p:spPr>
          <a:xfrm>
            <a:off x="3759200" y="1056640"/>
            <a:ext cx="7409815" cy="2280920"/>
          </a:xfrm>
        </p:spPr>
        <p:txBody>
          <a:bodyPr/>
          <a:lstStyle/>
          <a:p>
            <a:r>
              <a:rPr lang="en-US"/>
              <a:t>02</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2"/>
            </p:custDataLst>
          </p:nvPr>
        </p:nvSpPr>
        <p:spPr>
          <a:xfrm rot="21342100">
            <a:off x="8212066" y="1289275"/>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3025" y="339208"/>
                </a:moveTo>
                <a:lnTo>
                  <a:pt x="273025" y="3588875"/>
                </a:lnTo>
                <a:lnTo>
                  <a:pt x="3353850" y="3588875"/>
                </a:lnTo>
                <a:lnTo>
                  <a:pt x="3353850" y="339208"/>
                </a:lnTo>
                <a:lnTo>
                  <a:pt x="273025" y="339208"/>
                </a:lnTo>
                <a:close/>
              </a:path>
            </a:pathLst>
          </a:custGeom>
          <a:solidFill>
            <a:schemeClr val="lt1">
              <a:lumMod val="100000"/>
            </a:schemeClr>
          </a:solidFill>
          <a:ln>
            <a:noFill/>
          </a:ln>
          <a:effectLst>
            <a:outerShdw blurRad="1524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descr="盘子里的食物和咖啡&#10;&#10;描述已自动生成"/>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l="13259" t="19531" r="3019" b="9535"/>
          <a:stretch>
            <a:fillRect/>
          </a:stretch>
        </p:blipFill>
        <p:spPr>
          <a:xfrm rot="157750">
            <a:off x="8288144" y="1431901"/>
            <a:ext cx="3474720" cy="4417255"/>
          </a:xfrm>
          <a:custGeom>
            <a:avLst/>
            <a:gdLst>
              <a:gd name="connsiteX0" fmla="*/ 0 w 3474720"/>
              <a:gd name="connsiteY0" fmla="*/ 0 h 4417255"/>
              <a:gd name="connsiteX1" fmla="*/ 3474720 w 3474720"/>
              <a:gd name="connsiteY1" fmla="*/ 0 h 4417255"/>
              <a:gd name="connsiteX2" fmla="*/ 3474720 w 3474720"/>
              <a:gd name="connsiteY2" fmla="*/ 4417255 h 4417255"/>
              <a:gd name="connsiteX3" fmla="*/ 0 w 3474720"/>
              <a:gd name="connsiteY3" fmla="*/ 4417255 h 4417255"/>
            </a:gdLst>
            <a:ahLst/>
            <a:cxnLst>
              <a:cxn ang="0">
                <a:pos x="connsiteX0" y="connsiteY0"/>
              </a:cxn>
              <a:cxn ang="0">
                <a:pos x="connsiteX1" y="connsiteY1"/>
              </a:cxn>
              <a:cxn ang="0">
                <a:pos x="connsiteX2" y="connsiteY2"/>
              </a:cxn>
              <a:cxn ang="0">
                <a:pos x="connsiteX3" y="connsiteY3"/>
              </a:cxn>
            </a:cxnLst>
            <a:rect l="l" t="t" r="r" b="b"/>
            <a:pathLst>
              <a:path w="3474720" h="4417255">
                <a:moveTo>
                  <a:pt x="0" y="0"/>
                </a:moveTo>
                <a:lnTo>
                  <a:pt x="3474720" y="0"/>
                </a:lnTo>
                <a:lnTo>
                  <a:pt x="3474720" y="4417255"/>
                </a:lnTo>
                <a:lnTo>
                  <a:pt x="0" y="4417255"/>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4"/>
            </p:custDataLst>
          </p:nvPr>
        </p:nvSpPr>
        <p:spPr>
          <a:xfrm>
            <a:off x="1102995" y="481330"/>
            <a:ext cx="7407275" cy="872490"/>
          </a:xfrm>
        </p:spPr>
        <p:txBody>
          <a:bodyPr wrap="square" lIns="0" tIns="0" rIns="0" bIns="0" anchor="b" anchorCtr="0">
            <a:normAutofit/>
          </a:bodyPr>
          <a:lstStyle/>
          <a:p>
            <a:pPr algn="l"/>
            <a:r>
              <a:rPr lang="vi-VN" altLang="en-US" spc="0" dirty="0">
                <a:latin typeface="+mj-lt"/>
              </a:rPr>
              <a:t>HỆ THỐNG THEO DÕI ĐỐI TƯỢNG</a:t>
            </a:r>
          </a:p>
        </p:txBody>
      </p:sp>
      <p:sp>
        <p:nvSpPr>
          <p:cNvPr id="7" name="任意多边形: 形状 6"/>
          <p:cNvSpPr/>
          <p:nvPr>
            <p:custDataLst>
              <p:tags r:id="rId5"/>
            </p:custDataLst>
          </p:nvPr>
        </p:nvSpPr>
        <p:spPr>
          <a:xfrm rot="157750">
            <a:off x="8212067" y="1359003"/>
            <a:ext cx="3626875" cy="4563048"/>
          </a:xfrm>
          <a:custGeom>
            <a:avLst/>
            <a:gdLst>
              <a:gd name="connsiteX0" fmla="*/ 51465 w 3626875"/>
              <a:gd name="connsiteY0" fmla="*/ 0 h 4563048"/>
              <a:gd name="connsiteX1" fmla="*/ 3575410 w 3626875"/>
              <a:gd name="connsiteY1" fmla="*/ 0 h 4563048"/>
              <a:gd name="connsiteX2" fmla="*/ 3626875 w 3626875"/>
              <a:gd name="connsiteY2" fmla="*/ 51465 h 4563048"/>
              <a:gd name="connsiteX3" fmla="*/ 3626875 w 3626875"/>
              <a:gd name="connsiteY3" fmla="*/ 4511583 h 4563048"/>
              <a:gd name="connsiteX4" fmla="*/ 3575410 w 3626875"/>
              <a:gd name="connsiteY4" fmla="*/ 4563048 h 4563048"/>
              <a:gd name="connsiteX5" fmla="*/ 51465 w 3626875"/>
              <a:gd name="connsiteY5" fmla="*/ 4563048 h 4563048"/>
              <a:gd name="connsiteX6" fmla="*/ 0 w 3626875"/>
              <a:gd name="connsiteY6" fmla="*/ 4511583 h 4563048"/>
              <a:gd name="connsiteX7" fmla="*/ 0 w 3626875"/>
              <a:gd name="connsiteY7" fmla="*/ 51465 h 4563048"/>
              <a:gd name="connsiteX8" fmla="*/ 51465 w 3626875"/>
              <a:gd name="connsiteY8" fmla="*/ 0 h 4563048"/>
              <a:gd name="connsiteX9" fmla="*/ 273025 w 3626875"/>
              <a:gd name="connsiteY9" fmla="*/ 339208 h 4563048"/>
              <a:gd name="connsiteX10" fmla="*/ 273025 w 3626875"/>
              <a:gd name="connsiteY10" fmla="*/ 3588875 h 4563048"/>
              <a:gd name="connsiteX11" fmla="*/ 3353850 w 3626875"/>
              <a:gd name="connsiteY11" fmla="*/ 3588875 h 4563048"/>
              <a:gd name="connsiteX12" fmla="*/ 3353850 w 3626875"/>
              <a:gd name="connsiteY12" fmla="*/ 339208 h 4563048"/>
              <a:gd name="connsiteX13" fmla="*/ 273025 w 3626875"/>
              <a:gd name="connsiteY13" fmla="*/ 339208 h 4563048"/>
              <a:gd name="connsiteX0-1" fmla="*/ 51465 w 3626875"/>
              <a:gd name="connsiteY0-2" fmla="*/ 0 h 4563048"/>
              <a:gd name="connsiteX1-3" fmla="*/ 3575410 w 3626875"/>
              <a:gd name="connsiteY1-4" fmla="*/ 0 h 4563048"/>
              <a:gd name="connsiteX2-5" fmla="*/ 3626875 w 3626875"/>
              <a:gd name="connsiteY2-6" fmla="*/ 51465 h 4563048"/>
              <a:gd name="connsiteX3-7" fmla="*/ 3626875 w 3626875"/>
              <a:gd name="connsiteY3-8" fmla="*/ 4511583 h 4563048"/>
              <a:gd name="connsiteX4-9" fmla="*/ 3575410 w 3626875"/>
              <a:gd name="connsiteY4-10" fmla="*/ 4563048 h 4563048"/>
              <a:gd name="connsiteX5-11" fmla="*/ 51465 w 3626875"/>
              <a:gd name="connsiteY5-12" fmla="*/ 4563048 h 4563048"/>
              <a:gd name="connsiteX6-13" fmla="*/ 0 w 3626875"/>
              <a:gd name="connsiteY6-14" fmla="*/ 4511583 h 4563048"/>
              <a:gd name="connsiteX7-15" fmla="*/ 0 w 3626875"/>
              <a:gd name="connsiteY7-16" fmla="*/ 51465 h 4563048"/>
              <a:gd name="connsiteX8-17" fmla="*/ 51465 w 3626875"/>
              <a:gd name="connsiteY8-18" fmla="*/ 0 h 4563048"/>
              <a:gd name="connsiteX9-19" fmla="*/ 273025 w 3626875"/>
              <a:gd name="connsiteY9-20" fmla="*/ 339208 h 4563048"/>
              <a:gd name="connsiteX10-21" fmla="*/ 273240 w 3626875"/>
              <a:gd name="connsiteY10-22" fmla="*/ 4053589 h 4563048"/>
              <a:gd name="connsiteX11-23" fmla="*/ 3353850 w 3626875"/>
              <a:gd name="connsiteY11-24" fmla="*/ 3588875 h 4563048"/>
              <a:gd name="connsiteX12-25" fmla="*/ 3353850 w 3626875"/>
              <a:gd name="connsiteY12-26" fmla="*/ 339208 h 4563048"/>
              <a:gd name="connsiteX13-27" fmla="*/ 273025 w 3626875"/>
              <a:gd name="connsiteY13-28" fmla="*/ 339208 h 4563048"/>
              <a:gd name="connsiteX0-29" fmla="*/ 51465 w 3626875"/>
              <a:gd name="connsiteY0-30" fmla="*/ 0 h 4563048"/>
              <a:gd name="connsiteX1-31" fmla="*/ 3575410 w 3626875"/>
              <a:gd name="connsiteY1-32" fmla="*/ 0 h 4563048"/>
              <a:gd name="connsiteX2-33" fmla="*/ 3626875 w 3626875"/>
              <a:gd name="connsiteY2-34" fmla="*/ 51465 h 4563048"/>
              <a:gd name="connsiteX3-35" fmla="*/ 3626875 w 3626875"/>
              <a:gd name="connsiteY3-36" fmla="*/ 4511583 h 4563048"/>
              <a:gd name="connsiteX4-37" fmla="*/ 3575410 w 3626875"/>
              <a:gd name="connsiteY4-38" fmla="*/ 4563048 h 4563048"/>
              <a:gd name="connsiteX5-39" fmla="*/ 51465 w 3626875"/>
              <a:gd name="connsiteY5-40" fmla="*/ 4563048 h 4563048"/>
              <a:gd name="connsiteX6-41" fmla="*/ 0 w 3626875"/>
              <a:gd name="connsiteY6-42" fmla="*/ 4511583 h 4563048"/>
              <a:gd name="connsiteX7-43" fmla="*/ 0 w 3626875"/>
              <a:gd name="connsiteY7-44" fmla="*/ 51465 h 4563048"/>
              <a:gd name="connsiteX8-45" fmla="*/ 51465 w 3626875"/>
              <a:gd name="connsiteY8-46" fmla="*/ 0 h 4563048"/>
              <a:gd name="connsiteX9-47" fmla="*/ 273025 w 3626875"/>
              <a:gd name="connsiteY9-48" fmla="*/ 339208 h 4563048"/>
              <a:gd name="connsiteX10-49" fmla="*/ 274782 w 3626875"/>
              <a:gd name="connsiteY10-50" fmla="*/ 3933816 h 4563048"/>
              <a:gd name="connsiteX11-51" fmla="*/ 3353850 w 3626875"/>
              <a:gd name="connsiteY11-52" fmla="*/ 3588875 h 4563048"/>
              <a:gd name="connsiteX12-53" fmla="*/ 3353850 w 3626875"/>
              <a:gd name="connsiteY12-54" fmla="*/ 339208 h 4563048"/>
              <a:gd name="connsiteX13-55" fmla="*/ 273025 w 3626875"/>
              <a:gd name="connsiteY13-56" fmla="*/ 339208 h 4563048"/>
              <a:gd name="connsiteX0-57" fmla="*/ 51465 w 3626875"/>
              <a:gd name="connsiteY0-58" fmla="*/ 0 h 4563048"/>
              <a:gd name="connsiteX1-59" fmla="*/ 3575410 w 3626875"/>
              <a:gd name="connsiteY1-60" fmla="*/ 0 h 4563048"/>
              <a:gd name="connsiteX2-61" fmla="*/ 3626875 w 3626875"/>
              <a:gd name="connsiteY2-62" fmla="*/ 51465 h 4563048"/>
              <a:gd name="connsiteX3-63" fmla="*/ 3626875 w 3626875"/>
              <a:gd name="connsiteY3-64" fmla="*/ 4511583 h 4563048"/>
              <a:gd name="connsiteX4-65" fmla="*/ 3575410 w 3626875"/>
              <a:gd name="connsiteY4-66" fmla="*/ 4563048 h 4563048"/>
              <a:gd name="connsiteX5-67" fmla="*/ 51465 w 3626875"/>
              <a:gd name="connsiteY5-68" fmla="*/ 4563048 h 4563048"/>
              <a:gd name="connsiteX6-69" fmla="*/ 0 w 3626875"/>
              <a:gd name="connsiteY6-70" fmla="*/ 4511583 h 4563048"/>
              <a:gd name="connsiteX7-71" fmla="*/ 0 w 3626875"/>
              <a:gd name="connsiteY7-72" fmla="*/ 51465 h 4563048"/>
              <a:gd name="connsiteX8-73" fmla="*/ 51465 w 3626875"/>
              <a:gd name="connsiteY8-74" fmla="*/ 0 h 4563048"/>
              <a:gd name="connsiteX9-75" fmla="*/ 273025 w 3626875"/>
              <a:gd name="connsiteY9-76" fmla="*/ 339208 h 4563048"/>
              <a:gd name="connsiteX10-77" fmla="*/ 274782 w 3626875"/>
              <a:gd name="connsiteY10-78" fmla="*/ 3933816 h 4563048"/>
              <a:gd name="connsiteX11-79" fmla="*/ 3356577 w 3626875"/>
              <a:gd name="connsiteY11-80" fmla="*/ 3954896 h 4563048"/>
              <a:gd name="connsiteX12-81" fmla="*/ 3353850 w 3626875"/>
              <a:gd name="connsiteY12-82" fmla="*/ 339208 h 4563048"/>
              <a:gd name="connsiteX13-83" fmla="*/ 273025 w 3626875"/>
              <a:gd name="connsiteY13-84" fmla="*/ 339208 h 4563048"/>
              <a:gd name="connsiteX0-85" fmla="*/ 51465 w 3626875"/>
              <a:gd name="connsiteY0-86" fmla="*/ 0 h 4563048"/>
              <a:gd name="connsiteX1-87" fmla="*/ 3575410 w 3626875"/>
              <a:gd name="connsiteY1-88" fmla="*/ 0 h 4563048"/>
              <a:gd name="connsiteX2-89" fmla="*/ 3626875 w 3626875"/>
              <a:gd name="connsiteY2-90" fmla="*/ 51465 h 4563048"/>
              <a:gd name="connsiteX3-91" fmla="*/ 3626875 w 3626875"/>
              <a:gd name="connsiteY3-92" fmla="*/ 4511583 h 4563048"/>
              <a:gd name="connsiteX4-93" fmla="*/ 3575410 w 3626875"/>
              <a:gd name="connsiteY4-94" fmla="*/ 4563048 h 4563048"/>
              <a:gd name="connsiteX5-95" fmla="*/ 51465 w 3626875"/>
              <a:gd name="connsiteY5-96" fmla="*/ 4563048 h 4563048"/>
              <a:gd name="connsiteX6-97" fmla="*/ 0 w 3626875"/>
              <a:gd name="connsiteY6-98" fmla="*/ 4511583 h 4563048"/>
              <a:gd name="connsiteX7-99" fmla="*/ 0 w 3626875"/>
              <a:gd name="connsiteY7-100" fmla="*/ 51465 h 4563048"/>
              <a:gd name="connsiteX8-101" fmla="*/ 51465 w 3626875"/>
              <a:gd name="connsiteY8-102" fmla="*/ 0 h 4563048"/>
              <a:gd name="connsiteX9-103" fmla="*/ 275535 w 3626875"/>
              <a:gd name="connsiteY9-104" fmla="*/ 240515 h 4563048"/>
              <a:gd name="connsiteX10-105" fmla="*/ 274782 w 3626875"/>
              <a:gd name="connsiteY10-106" fmla="*/ 3933816 h 4563048"/>
              <a:gd name="connsiteX11-107" fmla="*/ 3356577 w 3626875"/>
              <a:gd name="connsiteY11-108" fmla="*/ 3954896 h 4563048"/>
              <a:gd name="connsiteX12-109" fmla="*/ 3353850 w 3626875"/>
              <a:gd name="connsiteY12-110" fmla="*/ 339208 h 4563048"/>
              <a:gd name="connsiteX13-111" fmla="*/ 275535 w 3626875"/>
              <a:gd name="connsiteY13-112" fmla="*/ 240515 h 4563048"/>
              <a:gd name="connsiteX0-113" fmla="*/ 51465 w 3626875"/>
              <a:gd name="connsiteY0-114" fmla="*/ 0 h 4563048"/>
              <a:gd name="connsiteX1-115" fmla="*/ 3575410 w 3626875"/>
              <a:gd name="connsiteY1-116" fmla="*/ 0 h 4563048"/>
              <a:gd name="connsiteX2-117" fmla="*/ 3626875 w 3626875"/>
              <a:gd name="connsiteY2-118" fmla="*/ 51465 h 4563048"/>
              <a:gd name="connsiteX3-119" fmla="*/ 3626875 w 3626875"/>
              <a:gd name="connsiteY3-120" fmla="*/ 4511583 h 4563048"/>
              <a:gd name="connsiteX4-121" fmla="*/ 3575410 w 3626875"/>
              <a:gd name="connsiteY4-122" fmla="*/ 4563048 h 4563048"/>
              <a:gd name="connsiteX5-123" fmla="*/ 51465 w 3626875"/>
              <a:gd name="connsiteY5-124" fmla="*/ 4563048 h 4563048"/>
              <a:gd name="connsiteX6-125" fmla="*/ 0 w 3626875"/>
              <a:gd name="connsiteY6-126" fmla="*/ 4511583 h 4563048"/>
              <a:gd name="connsiteX7-127" fmla="*/ 0 w 3626875"/>
              <a:gd name="connsiteY7-128" fmla="*/ 51465 h 4563048"/>
              <a:gd name="connsiteX8-129" fmla="*/ 51465 w 3626875"/>
              <a:gd name="connsiteY8-130" fmla="*/ 0 h 4563048"/>
              <a:gd name="connsiteX9-131" fmla="*/ 275535 w 3626875"/>
              <a:gd name="connsiteY9-132" fmla="*/ 240515 h 4563048"/>
              <a:gd name="connsiteX10-133" fmla="*/ 274782 w 3626875"/>
              <a:gd name="connsiteY10-134" fmla="*/ 3933816 h 4563048"/>
              <a:gd name="connsiteX11-135" fmla="*/ 3356577 w 3626875"/>
              <a:gd name="connsiteY11-136" fmla="*/ 3954896 h 4563048"/>
              <a:gd name="connsiteX12-137" fmla="*/ 3349333 w 3626875"/>
              <a:gd name="connsiteY12-138" fmla="*/ 240838 h 4563048"/>
              <a:gd name="connsiteX13-139" fmla="*/ 275535 w 3626875"/>
              <a:gd name="connsiteY13-140" fmla="*/ 240515 h 4563048"/>
              <a:gd name="connsiteX0-141" fmla="*/ 51465 w 3626875"/>
              <a:gd name="connsiteY0-142" fmla="*/ 0 h 4563048"/>
              <a:gd name="connsiteX1-143" fmla="*/ 3575410 w 3626875"/>
              <a:gd name="connsiteY1-144" fmla="*/ 0 h 4563048"/>
              <a:gd name="connsiteX2-145" fmla="*/ 3626875 w 3626875"/>
              <a:gd name="connsiteY2-146" fmla="*/ 51465 h 4563048"/>
              <a:gd name="connsiteX3-147" fmla="*/ 3626875 w 3626875"/>
              <a:gd name="connsiteY3-148" fmla="*/ 4511583 h 4563048"/>
              <a:gd name="connsiteX4-149" fmla="*/ 3575410 w 3626875"/>
              <a:gd name="connsiteY4-150" fmla="*/ 4563048 h 4563048"/>
              <a:gd name="connsiteX5-151" fmla="*/ 51465 w 3626875"/>
              <a:gd name="connsiteY5-152" fmla="*/ 4563048 h 4563048"/>
              <a:gd name="connsiteX6-153" fmla="*/ 0 w 3626875"/>
              <a:gd name="connsiteY6-154" fmla="*/ 4511583 h 4563048"/>
              <a:gd name="connsiteX7-155" fmla="*/ 0 w 3626875"/>
              <a:gd name="connsiteY7-156" fmla="*/ 51465 h 4563048"/>
              <a:gd name="connsiteX8-157" fmla="*/ 51465 w 3626875"/>
              <a:gd name="connsiteY8-158" fmla="*/ 0 h 4563048"/>
              <a:gd name="connsiteX9-159" fmla="*/ 275535 w 3626875"/>
              <a:gd name="connsiteY9-160" fmla="*/ 240515 h 4563048"/>
              <a:gd name="connsiteX10-161" fmla="*/ 274782 w 3626875"/>
              <a:gd name="connsiteY10-162" fmla="*/ 3933816 h 4563048"/>
              <a:gd name="connsiteX11-163" fmla="*/ 3356577 w 3626875"/>
              <a:gd name="connsiteY11-164" fmla="*/ 3954896 h 4563048"/>
              <a:gd name="connsiteX12-165" fmla="*/ 3351269 w 3626875"/>
              <a:gd name="connsiteY12-166" fmla="*/ 282996 h 4563048"/>
              <a:gd name="connsiteX13-167" fmla="*/ 275535 w 3626875"/>
              <a:gd name="connsiteY13-168" fmla="*/ 240515 h 4563048"/>
              <a:gd name="connsiteX0-169" fmla="*/ 51465 w 3626875"/>
              <a:gd name="connsiteY0-170" fmla="*/ 0 h 4563048"/>
              <a:gd name="connsiteX1-171" fmla="*/ 3575410 w 3626875"/>
              <a:gd name="connsiteY1-172" fmla="*/ 0 h 4563048"/>
              <a:gd name="connsiteX2-173" fmla="*/ 3626875 w 3626875"/>
              <a:gd name="connsiteY2-174" fmla="*/ 51465 h 4563048"/>
              <a:gd name="connsiteX3-175" fmla="*/ 3626875 w 3626875"/>
              <a:gd name="connsiteY3-176" fmla="*/ 4511583 h 4563048"/>
              <a:gd name="connsiteX4-177" fmla="*/ 3575410 w 3626875"/>
              <a:gd name="connsiteY4-178" fmla="*/ 4563048 h 4563048"/>
              <a:gd name="connsiteX5-179" fmla="*/ 51465 w 3626875"/>
              <a:gd name="connsiteY5-180" fmla="*/ 4563048 h 4563048"/>
              <a:gd name="connsiteX6-181" fmla="*/ 0 w 3626875"/>
              <a:gd name="connsiteY6-182" fmla="*/ 4511583 h 4563048"/>
              <a:gd name="connsiteX7-183" fmla="*/ 0 w 3626875"/>
              <a:gd name="connsiteY7-184" fmla="*/ 51465 h 4563048"/>
              <a:gd name="connsiteX8-185" fmla="*/ 51465 w 3626875"/>
              <a:gd name="connsiteY8-186" fmla="*/ 0 h 4563048"/>
              <a:gd name="connsiteX9-187" fmla="*/ 275535 w 3626875"/>
              <a:gd name="connsiteY9-188" fmla="*/ 240515 h 4563048"/>
              <a:gd name="connsiteX10-189" fmla="*/ 279550 w 3626875"/>
              <a:gd name="connsiteY10-190" fmla="*/ 3884310 h 4563048"/>
              <a:gd name="connsiteX11-191" fmla="*/ 3356577 w 3626875"/>
              <a:gd name="connsiteY11-192" fmla="*/ 3954896 h 4563048"/>
              <a:gd name="connsiteX12-193" fmla="*/ 3351269 w 3626875"/>
              <a:gd name="connsiteY12-194" fmla="*/ 282996 h 4563048"/>
              <a:gd name="connsiteX13-195" fmla="*/ 275535 w 3626875"/>
              <a:gd name="connsiteY13-196" fmla="*/ 240515 h 4563048"/>
              <a:gd name="connsiteX0-197" fmla="*/ 51465 w 3626875"/>
              <a:gd name="connsiteY0-198" fmla="*/ 0 h 4563048"/>
              <a:gd name="connsiteX1-199" fmla="*/ 3575410 w 3626875"/>
              <a:gd name="connsiteY1-200" fmla="*/ 0 h 4563048"/>
              <a:gd name="connsiteX2-201" fmla="*/ 3626875 w 3626875"/>
              <a:gd name="connsiteY2-202" fmla="*/ 51465 h 4563048"/>
              <a:gd name="connsiteX3-203" fmla="*/ 3626875 w 3626875"/>
              <a:gd name="connsiteY3-204" fmla="*/ 4511583 h 4563048"/>
              <a:gd name="connsiteX4-205" fmla="*/ 3575410 w 3626875"/>
              <a:gd name="connsiteY4-206" fmla="*/ 4563048 h 4563048"/>
              <a:gd name="connsiteX5-207" fmla="*/ 51465 w 3626875"/>
              <a:gd name="connsiteY5-208" fmla="*/ 4563048 h 4563048"/>
              <a:gd name="connsiteX6-209" fmla="*/ 0 w 3626875"/>
              <a:gd name="connsiteY6-210" fmla="*/ 4511583 h 4563048"/>
              <a:gd name="connsiteX7-211" fmla="*/ 0 w 3626875"/>
              <a:gd name="connsiteY7-212" fmla="*/ 51465 h 4563048"/>
              <a:gd name="connsiteX8-213" fmla="*/ 51465 w 3626875"/>
              <a:gd name="connsiteY8-214" fmla="*/ 0 h 4563048"/>
              <a:gd name="connsiteX9-215" fmla="*/ 275535 w 3626875"/>
              <a:gd name="connsiteY9-216" fmla="*/ 240515 h 4563048"/>
              <a:gd name="connsiteX10-217" fmla="*/ 279550 w 3626875"/>
              <a:gd name="connsiteY10-218" fmla="*/ 3884310 h 4563048"/>
              <a:gd name="connsiteX11-219" fmla="*/ 3353996 w 3626875"/>
              <a:gd name="connsiteY11-220" fmla="*/ 3898684 h 4563048"/>
              <a:gd name="connsiteX12-221" fmla="*/ 3351269 w 3626875"/>
              <a:gd name="connsiteY12-222" fmla="*/ 282996 h 4563048"/>
              <a:gd name="connsiteX13-223" fmla="*/ 275535 w 3626875"/>
              <a:gd name="connsiteY13-224" fmla="*/ 240515 h 4563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3626875" h="4563048">
                <a:moveTo>
                  <a:pt x="51465" y="0"/>
                </a:moveTo>
                <a:lnTo>
                  <a:pt x="3575410" y="0"/>
                </a:lnTo>
                <a:cubicBezTo>
                  <a:pt x="3603833" y="0"/>
                  <a:pt x="3626875" y="23042"/>
                  <a:pt x="3626875" y="51465"/>
                </a:cubicBezTo>
                <a:lnTo>
                  <a:pt x="3626875" y="4511583"/>
                </a:lnTo>
                <a:cubicBezTo>
                  <a:pt x="3626875" y="4540006"/>
                  <a:pt x="3603833" y="4563048"/>
                  <a:pt x="3575410" y="4563048"/>
                </a:cubicBezTo>
                <a:lnTo>
                  <a:pt x="51465" y="4563048"/>
                </a:lnTo>
                <a:cubicBezTo>
                  <a:pt x="23042" y="4563048"/>
                  <a:pt x="0" y="4540006"/>
                  <a:pt x="0" y="4511583"/>
                </a:cubicBezTo>
                <a:lnTo>
                  <a:pt x="0" y="51465"/>
                </a:lnTo>
                <a:cubicBezTo>
                  <a:pt x="0" y="23042"/>
                  <a:pt x="23042" y="0"/>
                  <a:pt x="51465" y="0"/>
                </a:cubicBezTo>
                <a:close/>
                <a:moveTo>
                  <a:pt x="275535" y="240515"/>
                </a:moveTo>
                <a:cubicBezTo>
                  <a:pt x="275607" y="1478642"/>
                  <a:pt x="279478" y="2646183"/>
                  <a:pt x="279550" y="3884310"/>
                </a:cubicBezTo>
                <a:lnTo>
                  <a:pt x="3353996" y="3898684"/>
                </a:lnTo>
                <a:cubicBezTo>
                  <a:pt x="3351581" y="2660665"/>
                  <a:pt x="3353684" y="1521015"/>
                  <a:pt x="3351269" y="282996"/>
                </a:cubicBezTo>
                <a:lnTo>
                  <a:pt x="275535" y="240515"/>
                </a:lnTo>
                <a:close/>
              </a:path>
            </a:pathLst>
          </a:custGeom>
          <a:solidFill>
            <a:schemeClr val="lt1">
              <a:lumMod val="100000"/>
            </a:schemeClr>
          </a:solidFill>
          <a:ln>
            <a:noFill/>
          </a:ln>
          <a:effectLst>
            <a:outerShdw blurRad="152400" dist="38100" dir="2700000" algn="tl" rotWithShape="0">
              <a:prstClr val="black">
                <a:alpha val="24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矩形 2"/>
          <p:cNvSpPr/>
          <p:nvPr>
            <p:custDataLst>
              <p:tags r:id="rId6"/>
            </p:custDataLst>
          </p:nvPr>
        </p:nvSpPr>
        <p:spPr>
          <a:xfrm>
            <a:off x="1163501" y="2619199"/>
            <a:ext cx="5039000" cy="475329"/>
          </a:xfrm>
          <a:prstGeom prst="rect">
            <a:avLst/>
          </a:prstGeom>
          <a:noFill/>
        </p:spPr>
        <p:txBody>
          <a:bodyPr wrap="square" lIns="0" tIns="0" rIns="0" bIns="0" rtlCol="0" anchor="t" anchorCtr="0">
            <a:normAutofit fontScale="77500" lnSpcReduction="10000"/>
          </a:bodyPr>
          <a:lstStyle/>
          <a:p>
            <a:pPr marL="171450" indent="-171450">
              <a:lnSpc>
                <a:spcPct val="150000"/>
              </a:lnSpc>
              <a:spcBef>
                <a:spcPct val="0"/>
              </a:spcBef>
              <a:spcAft>
                <a:spcPct val="0"/>
              </a:spcAft>
              <a:buFont typeface="Arial" panose="020B0604020202020204" pitchFamily="34" charset="0"/>
              <a:buChar char="•"/>
            </a:pPr>
            <a:r>
              <a:rPr lang="en-US" sz="1400">
                <a:ln>
                  <a:noFill/>
                  <a:prstDash val="sysDot"/>
                </a:ln>
                <a:solidFill>
                  <a:schemeClr val="tx1">
                    <a:lumMod val="85000"/>
                    <a:lumOff val="15000"/>
                  </a:schemeClr>
                </a:solidFill>
                <a:latin typeface="+mn-lt"/>
              </a:rPr>
              <a:t>Xác định sự tồn tại của các đối tượng trong từng khung hình video.</a:t>
            </a:r>
          </a:p>
          <a:p>
            <a:pPr marL="171450" indent="-171450">
              <a:lnSpc>
                <a:spcPct val="150000"/>
              </a:lnSpc>
              <a:spcBef>
                <a:spcPct val="0"/>
              </a:spcBef>
              <a:spcAft>
                <a:spcPct val="0"/>
              </a:spcAft>
              <a:buFont typeface="Arial" panose="020B0604020202020204" pitchFamily="34" charset="0"/>
              <a:buChar char="•"/>
            </a:pPr>
            <a:r>
              <a:rPr lang="en-US" sz="1400">
                <a:ln>
                  <a:noFill/>
                  <a:prstDash val="sysDot"/>
                </a:ln>
                <a:solidFill>
                  <a:schemeClr val="tx1">
                    <a:lumMod val="85000"/>
                    <a:lumOff val="15000"/>
                  </a:schemeClr>
                </a:solidFill>
                <a:latin typeface="+mn-lt"/>
              </a:rPr>
              <a:t>Công cụ phổ biến: YOLO, SSD, Faster R-CNN.</a:t>
            </a:r>
          </a:p>
        </p:txBody>
      </p:sp>
      <p:sp>
        <p:nvSpPr>
          <p:cNvPr id="2" name="矩形 1"/>
          <p:cNvSpPr/>
          <p:nvPr>
            <p:custDataLst>
              <p:tags r:id="rId7"/>
            </p:custDataLst>
          </p:nvPr>
        </p:nvSpPr>
        <p:spPr>
          <a:xfrm>
            <a:off x="1163501" y="2091055"/>
            <a:ext cx="5035818" cy="475329"/>
          </a:xfrm>
          <a:prstGeom prst="rect">
            <a:avLst/>
          </a:prstGeom>
          <a:noFill/>
        </p:spPr>
        <p:txBody>
          <a:bodyPr wrap="square" lIns="0" tIns="0" rIns="0" bIns="0" rtlCol="0" anchor="b">
            <a:normAutofit/>
          </a:bodyPr>
          <a:lstStyle/>
          <a:p>
            <a:pPr>
              <a:spcBef>
                <a:spcPct val="0"/>
              </a:spcBef>
              <a:spcAft>
                <a:spcPct val="0"/>
              </a:spcAft>
              <a:buClr>
                <a:schemeClr val="accent1"/>
              </a:buClr>
              <a:buSzPct val="70000"/>
            </a:pPr>
            <a:r>
              <a:rPr lang="en-US" sz="2000" b="1">
                <a:solidFill>
                  <a:schemeClr val="accent1"/>
                </a:solidFill>
                <a:latin typeface="+mj-lt"/>
              </a:rPr>
              <a:t>Phát hiện đối tượng (Object Detection)</a:t>
            </a:r>
          </a:p>
        </p:txBody>
      </p:sp>
      <p:sp>
        <p:nvSpPr>
          <p:cNvPr id="4" name="矩形 3"/>
          <p:cNvSpPr/>
          <p:nvPr>
            <p:custDataLst>
              <p:tags r:id="rId8"/>
            </p:custDataLst>
          </p:nvPr>
        </p:nvSpPr>
        <p:spPr>
          <a:xfrm>
            <a:off x="1163501" y="3650670"/>
            <a:ext cx="5039000" cy="475329"/>
          </a:xfrm>
          <a:prstGeom prst="rect">
            <a:avLst/>
          </a:prstGeom>
          <a:noFill/>
        </p:spPr>
        <p:txBody>
          <a:bodyPr wrap="square" lIns="0" tIns="0" rIns="0" bIns="0" rtlCol="0" anchor="t" anchorCtr="0">
            <a:normAutofit fontScale="77500" lnSpcReduction="10000"/>
          </a:bodyPr>
          <a:lstStyle/>
          <a:p>
            <a:pPr marL="171450" indent="-171450">
              <a:lnSpc>
                <a:spcPct val="150000"/>
              </a:lnSpc>
              <a:spcBef>
                <a:spcPct val="0"/>
              </a:spcBef>
              <a:spcAft>
                <a:spcPct val="0"/>
              </a:spcAft>
              <a:buFont typeface="Arial" panose="020B0604020202020204" pitchFamily="34" charset="0"/>
              <a:buChar char="•"/>
            </a:pPr>
            <a:r>
              <a:rPr lang="en-US" sz="1400">
                <a:ln>
                  <a:noFill/>
                  <a:prstDash val="sysDot"/>
                </a:ln>
                <a:solidFill>
                  <a:schemeClr val="tx1">
                    <a:lumMod val="85000"/>
                    <a:lumOff val="15000"/>
                  </a:schemeClr>
                </a:solidFill>
                <a:latin typeface="+mn-lt"/>
              </a:rPr>
              <a:t>Gán nhãn hoặc theo dõi một đối tượng cụ thể qua các khung hình.</a:t>
            </a:r>
          </a:p>
          <a:p>
            <a:pPr marL="171450" indent="-171450">
              <a:lnSpc>
                <a:spcPct val="150000"/>
              </a:lnSpc>
              <a:spcBef>
                <a:spcPct val="0"/>
              </a:spcBef>
              <a:spcAft>
                <a:spcPct val="0"/>
              </a:spcAft>
              <a:buFont typeface="Arial" panose="020B0604020202020204" pitchFamily="34" charset="0"/>
              <a:buChar char="•"/>
            </a:pPr>
            <a:r>
              <a:rPr lang="en-US" sz="1400">
                <a:ln>
                  <a:noFill/>
                  <a:prstDash val="sysDot"/>
                </a:ln>
                <a:solidFill>
                  <a:schemeClr val="tx1">
                    <a:lumMod val="85000"/>
                    <a:lumOff val="15000"/>
                  </a:schemeClr>
                </a:solidFill>
                <a:latin typeface="+mn-lt"/>
              </a:rPr>
              <a:t>Dựa vào các đặc trưng như vị trí, kích thước, màu sắc, hoặc các đặc trưng học sâu.</a:t>
            </a:r>
          </a:p>
        </p:txBody>
      </p:sp>
      <p:sp>
        <p:nvSpPr>
          <p:cNvPr id="5" name="矩形 4"/>
          <p:cNvSpPr/>
          <p:nvPr>
            <p:custDataLst>
              <p:tags r:id="rId9"/>
            </p:custDataLst>
          </p:nvPr>
        </p:nvSpPr>
        <p:spPr>
          <a:xfrm>
            <a:off x="1163320" y="3122295"/>
            <a:ext cx="7931150" cy="475615"/>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en-US" sz="1900" b="1">
                <a:solidFill>
                  <a:schemeClr val="accent1"/>
                </a:solidFill>
                <a:latin typeface="+mj-lt"/>
              </a:rPr>
              <a:t>Liên kết đối tượng giữa các khung hình (Object Association)</a:t>
            </a:r>
          </a:p>
        </p:txBody>
      </p:sp>
      <p:sp>
        <p:nvSpPr>
          <p:cNvPr id="13" name="矩形 12"/>
          <p:cNvSpPr/>
          <p:nvPr>
            <p:custDataLst>
              <p:tags r:id="rId10"/>
            </p:custDataLst>
          </p:nvPr>
        </p:nvSpPr>
        <p:spPr>
          <a:xfrm>
            <a:off x="1163320" y="4682490"/>
            <a:ext cx="7930515" cy="47561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en-US" sz="900" dirty="0">
                <a:ln>
                  <a:noFill/>
                  <a:prstDash val="sysDot"/>
                </a:ln>
                <a:solidFill>
                  <a:schemeClr val="tx1">
                    <a:lumMod val="85000"/>
                    <a:lumOff val="15000"/>
                  </a:schemeClr>
                </a:solidFill>
                <a:latin typeface="+mn-lt"/>
              </a:rPr>
              <a:t>Sử dụng các thuật toán dự đoán (Kalman Filter, Particle Filter) để dự đoán vị trí đối tượng trong khung hình tiếp theo.</a:t>
            </a:r>
          </a:p>
          <a:p>
            <a:pPr marL="171450" indent="-171450">
              <a:lnSpc>
                <a:spcPct val="150000"/>
              </a:lnSpc>
              <a:spcBef>
                <a:spcPct val="0"/>
              </a:spcBef>
              <a:spcAft>
                <a:spcPct val="0"/>
              </a:spcAft>
              <a:buFont typeface="Arial" panose="020B0604020202020204" pitchFamily="34" charset="0"/>
              <a:buChar char="•"/>
            </a:pPr>
            <a:r>
              <a:rPr lang="en-US" sz="900">
                <a:ln>
                  <a:noFill/>
                  <a:prstDash val="sysDot"/>
                </a:ln>
                <a:solidFill>
                  <a:schemeClr val="tx1">
                    <a:lumMod val="85000"/>
                    <a:lumOff val="15000"/>
                  </a:schemeClr>
                </a:solidFill>
                <a:latin typeface="+mn-lt"/>
              </a:rPr>
              <a:t>Hữu ích khi đối tượng bị che khuất hoặc không phát hiện được.</a:t>
            </a:r>
          </a:p>
        </p:txBody>
      </p:sp>
      <p:sp>
        <p:nvSpPr>
          <p:cNvPr id="14" name="矩形 13"/>
          <p:cNvSpPr/>
          <p:nvPr>
            <p:custDataLst>
              <p:tags r:id="rId11"/>
            </p:custDataLst>
          </p:nvPr>
        </p:nvSpPr>
        <p:spPr>
          <a:xfrm>
            <a:off x="1163501" y="4153997"/>
            <a:ext cx="5035818" cy="475329"/>
          </a:xfrm>
          <a:prstGeom prst="rect">
            <a:avLst/>
          </a:prstGeom>
          <a:noFill/>
        </p:spPr>
        <p:txBody>
          <a:bodyPr wrap="square" lIns="0" tIns="0" rIns="0" bIns="0" rtlCol="0" anchor="b">
            <a:normAutofit/>
          </a:bodyPr>
          <a:lstStyle/>
          <a:p>
            <a:pPr>
              <a:spcBef>
                <a:spcPct val="0"/>
              </a:spcBef>
              <a:spcAft>
                <a:spcPct val="0"/>
              </a:spcAft>
              <a:buClr>
                <a:schemeClr val="accent1"/>
              </a:buClr>
              <a:buSzPct val="70000"/>
            </a:pPr>
            <a:r>
              <a:rPr lang="en-US" sz="2000" b="1">
                <a:solidFill>
                  <a:schemeClr val="accent1"/>
                </a:solidFill>
                <a:latin typeface="+mj-lt"/>
              </a:rPr>
              <a:t>Dự đoán vị trí (Motion Prediction)</a:t>
            </a:r>
          </a:p>
        </p:txBody>
      </p:sp>
      <p:sp>
        <p:nvSpPr>
          <p:cNvPr id="9" name="Text Box 8"/>
          <p:cNvSpPr txBox="1"/>
          <p:nvPr/>
        </p:nvSpPr>
        <p:spPr>
          <a:xfrm>
            <a:off x="1102995" y="1631315"/>
            <a:ext cx="4064000" cy="398780"/>
          </a:xfrm>
          <a:prstGeom prst="rect">
            <a:avLst/>
          </a:prstGeom>
          <a:noFill/>
        </p:spPr>
        <p:txBody>
          <a:bodyPr wrap="square" rtlCol="0">
            <a:spAutoFit/>
          </a:bodyPr>
          <a:lstStyle/>
          <a:p>
            <a:r>
              <a:rPr lang="vi-VN" altLang="en-GB" sz="2000"/>
              <a:t>CÁC THÀNH PHẦN CHÍNH</a:t>
            </a:r>
          </a:p>
        </p:txBody>
      </p:sp>
      <p:sp>
        <p:nvSpPr>
          <p:cNvPr id="10" name="矩形 13"/>
          <p:cNvSpPr/>
          <p:nvPr>
            <p:custDataLst>
              <p:tags r:id="rId12"/>
            </p:custDataLst>
          </p:nvPr>
        </p:nvSpPr>
        <p:spPr>
          <a:xfrm>
            <a:off x="1167311" y="5185237"/>
            <a:ext cx="5035818" cy="475329"/>
          </a:xfrm>
          <a:prstGeom prst="rect">
            <a:avLst/>
          </a:prstGeom>
          <a:noFill/>
        </p:spPr>
        <p:txBody>
          <a:bodyPr wrap="square" lIns="0" tIns="0" rIns="0" bIns="0" rtlCol="0" anchor="b">
            <a:normAutofit/>
          </a:bodyPr>
          <a:lstStyle/>
          <a:p>
            <a:pPr>
              <a:spcBef>
                <a:spcPct val="0"/>
              </a:spcBef>
              <a:spcAft>
                <a:spcPct val="0"/>
              </a:spcAft>
              <a:buClr>
                <a:schemeClr val="accent1"/>
              </a:buClr>
              <a:buSzPct val="70000"/>
            </a:pPr>
            <a:r>
              <a:rPr lang="en-US" sz="2000" b="1">
                <a:solidFill>
                  <a:schemeClr val="accent1"/>
                </a:solidFill>
                <a:latin typeface="+mj-lt"/>
              </a:rPr>
              <a:t>Xử lý hậu kỳ (Post-Processing)</a:t>
            </a:r>
          </a:p>
        </p:txBody>
      </p:sp>
      <p:sp>
        <p:nvSpPr>
          <p:cNvPr id="11" name="Text Box 10"/>
          <p:cNvSpPr txBox="1"/>
          <p:nvPr/>
        </p:nvSpPr>
        <p:spPr>
          <a:xfrm>
            <a:off x="1167130" y="5714365"/>
            <a:ext cx="7096125" cy="245110"/>
          </a:xfrm>
          <a:prstGeom prst="rect">
            <a:avLst/>
          </a:prstGeom>
          <a:noFill/>
        </p:spPr>
        <p:txBody>
          <a:bodyPr wrap="square" rtlCol="0">
            <a:spAutoFit/>
          </a:bodyPr>
          <a:lstStyle/>
          <a:p>
            <a:pPr marL="171450" indent="-171450">
              <a:buFont typeface="Arial" panose="020B0604020202020204" pitchFamily="34" charset="0"/>
              <a:buChar char="•"/>
            </a:pPr>
            <a:r>
              <a:rPr lang="en-GB" altLang="en-US" sz="1000"/>
              <a:t>Làm sạch dữ liệu theo dõi, lọc các tín hiệu nhiễu, và tạo đường đi của đối tượng.</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3758565" y="3337560"/>
            <a:ext cx="7410450" cy="2409825"/>
          </a:xfrm>
        </p:spPr>
        <p:txBody>
          <a:bodyPr/>
          <a:lstStyle/>
          <a:p>
            <a:r>
              <a:rPr lang="vi-VN" altLang="en-US"/>
              <a:t>THỰC NGHIỆM</a:t>
            </a:r>
          </a:p>
        </p:txBody>
      </p:sp>
      <p:sp>
        <p:nvSpPr>
          <p:cNvPr id="6" name="节编号"/>
          <p:cNvSpPr>
            <a:spLocks noGrp="1"/>
          </p:cNvSpPr>
          <p:nvPr>
            <p:ph type="body" sz="quarter" idx="13"/>
            <p:custDataLst>
              <p:tags r:id="rId3"/>
            </p:custDataLst>
          </p:nvPr>
        </p:nvSpPr>
        <p:spPr>
          <a:xfrm>
            <a:off x="3759200" y="1056640"/>
            <a:ext cx="7409815" cy="2280920"/>
          </a:xfrm>
        </p:spPr>
        <p:txBody>
          <a:bodyPr/>
          <a:lstStyle/>
          <a:p>
            <a:r>
              <a:rPr lang="en-US"/>
              <a:t>04</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zh-CN"/>
              <a:t>KẾT QUẢ THỰC NGHIỆM</a:t>
            </a:r>
          </a:p>
        </p:txBody>
      </p:sp>
      <p:sp>
        <p:nvSpPr>
          <p:cNvPr id="3" name="内容占位符 2"/>
          <p:cNvSpPr>
            <a:spLocks noGrp="1"/>
          </p:cNvSpPr>
          <p:nvPr>
            <p:ph idx="1"/>
          </p:nvPr>
        </p:nvSpPr>
        <p:spPr>
          <a:xfrm>
            <a:off x="695960" y="1165225"/>
            <a:ext cx="10800080" cy="5194935"/>
          </a:xfrm>
        </p:spPr>
        <p:txBody>
          <a:bodyPr>
            <a:normAutofit fontScale="97500" lnSpcReduction="10000"/>
          </a:bodyPr>
          <a:lstStyle/>
          <a:p>
            <a:r>
              <a:rPr lang="zh-CN" altLang="en-US" sz="1800">
                <a:latin typeface="Times New Roman" panose="02020603050405020304" charset="0"/>
                <a:cs typeface="Times New Roman" panose="02020603050405020304" charset="0"/>
                <a:sym typeface="+mn-ea"/>
              </a:rPr>
              <a:t>Độ chính xác phát hiện</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Precision: 82.5%.</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Recall: 79.3%.</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F1-score: 80.8%.</a:t>
            </a:r>
            <a:endParaRPr lang="zh-CN" altLang="en-US" sz="1800">
              <a:latin typeface="Times New Roman" panose="02020603050405020304" charset="0"/>
              <a:cs typeface="Times New Roman" panose="02020603050405020304" charset="0"/>
            </a:endParaRPr>
          </a:p>
          <a:p>
            <a:r>
              <a:rPr lang="zh-CN" altLang="en-US" sz="1800">
                <a:latin typeface="Times New Roman" panose="02020603050405020304" charset="0"/>
                <a:cs typeface="Times New Roman" panose="02020603050405020304" charset="0"/>
                <a:sym typeface="+mn-ea"/>
              </a:rPr>
              <a:t>Tốc độ xử lý</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Video từ tệp: 14 FPS.</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Luồng camera: 12 FPS. </a:t>
            </a:r>
            <a:endParaRPr lang="zh-CN" altLang="en-US" sz="1800">
              <a:latin typeface="Times New Roman" panose="02020603050405020304" charset="0"/>
              <a:cs typeface="Times New Roman" panose="02020603050405020304" charset="0"/>
            </a:endParaRPr>
          </a:p>
          <a:p>
            <a:r>
              <a:rPr lang="zh-CN" altLang="en-US" sz="1800">
                <a:latin typeface="Times New Roman" panose="02020603050405020304" charset="0"/>
                <a:cs typeface="Times New Roman" panose="02020603050405020304" charset="0"/>
                <a:sym typeface="+mn-ea"/>
              </a:rPr>
              <a:t>Độ trễ</a:t>
            </a:r>
            <a:endParaRPr lang="zh-CN" altLang="en-US" sz="1800">
              <a:latin typeface="Times New Roman" panose="02020603050405020304" charset="0"/>
              <a:cs typeface="Times New Roman" panose="02020603050405020304" charset="0"/>
            </a:endParaRPr>
          </a:p>
          <a:p>
            <a:pPr lvl="1"/>
            <a:r>
              <a:rPr lang="zh-CN" altLang="en-US" sz="1800">
                <a:latin typeface="Times New Roman" panose="02020603050405020304" charset="0"/>
                <a:cs typeface="Times New Roman" panose="02020603050405020304" charset="0"/>
                <a:sym typeface="+mn-ea"/>
              </a:rPr>
              <a:t>Độ trễ trung bình: ~47ms.</a:t>
            </a:r>
            <a:endParaRPr lang="zh-CN" altLang="en-US">
              <a:latin typeface="Times New Roman" panose="02020603050405020304" charset="0"/>
              <a:cs typeface="Times New Roman" panose="02020603050405020304" charset="0"/>
            </a:endParaRPr>
          </a:p>
          <a:p>
            <a:r>
              <a:rPr lang="zh-CN" altLang="en-US">
                <a:latin typeface="Times New Roman" panose="02020603050405020304" charset="0"/>
                <a:cs typeface="Times New Roman" panose="02020603050405020304" charset="0"/>
              </a:rPr>
              <a:t>Chất lượng video đầu ra</a:t>
            </a:r>
          </a:p>
          <a:p>
            <a:pPr lvl="1"/>
            <a:r>
              <a:rPr lang="zh-CN" altLang="en-US" sz="1780">
                <a:latin typeface="Times New Roman" panose="02020603050405020304" charset="0"/>
                <a:cs typeface="Times New Roman" panose="02020603050405020304" charset="0"/>
              </a:rPr>
              <a:t>Bounding box và nhãn được hiển thị rõ ràng.</a:t>
            </a:r>
          </a:p>
          <a:p>
            <a:pPr lvl="1"/>
            <a:r>
              <a:rPr lang="zh-CN" altLang="en-US" sz="1780">
                <a:latin typeface="Times New Roman" panose="02020603050405020304" charset="0"/>
                <a:cs typeface="Times New Roman" panose="02020603050405020304" charset="0"/>
              </a:rPr>
              <a:t>Video đầu ra đã không giữ được chất lượng gốc.</a:t>
            </a:r>
          </a:p>
          <a:p>
            <a:r>
              <a:rPr lang="zh-CN" altLang="en-US">
                <a:latin typeface="Times New Roman" panose="02020603050405020304" charset="0"/>
                <a:cs typeface="Times New Roman" panose="02020603050405020304" charset="0"/>
              </a:rPr>
              <a:t>Tính ổn định</a:t>
            </a:r>
          </a:p>
          <a:p>
            <a:pPr lvl="1"/>
            <a:r>
              <a:rPr lang="zh-CN" altLang="en-US" sz="1780">
                <a:latin typeface="Times New Roman" panose="02020603050405020304" charset="0"/>
                <a:cs typeface="Times New Roman" panose="02020603050405020304" charset="0"/>
              </a:rPr>
              <a:t>Hệ thống hoạt động liên tục trong 20 phút thử nghiệm không bị gián đoạn.</a:t>
            </a:r>
          </a:p>
          <a:p>
            <a:pPr marL="332105" lvl="1" indent="0">
              <a:buNone/>
            </a:pPr>
            <a:endParaRPr lang="zh-CN" altLang="en-US" sz="1780">
              <a:latin typeface="Times New Roman" panose="02020603050405020304" charset="0"/>
              <a:cs typeface="Times New Roman" panose="02020603050405020304" charset="0"/>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SLIDE_ID" val="custom20238020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8020"/>
  <p:tag name="KSO_WM_SLIDE_LAYOUT" val="a_b_f"/>
  <p:tag name="KSO_WM_SLIDE_LAYOUT_CNT" val="1_1_1"/>
</p:tagLst>
</file>

<file path=ppt/tags/tag1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020_1*a*1"/>
  <p:tag name="KSO_WM_TEMPLATE_CATEGORY" val="custom"/>
  <p:tag name="KSO_WM_TEMPLATE_INDEX" val="20238020"/>
  <p:tag name="KSO_WM_UNIT_LAYERLEVEL" val="1"/>
  <p:tag name="KSO_WM_TAG_VERSION" val="3.0"/>
  <p:tag name="KSO_WM_BEAUTIFY_FLAG" val="#wm#"/>
  <p:tag name="KSO_WM_UNIT_PRESET_TEXT" val="Your title here"/>
</p:tagLst>
</file>

<file path=ppt/tags/tag1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8020_1*b*1"/>
  <p:tag name="KSO_WM_TEMPLATE_CATEGORY" val="custom"/>
  <p:tag name="KSO_WM_TEMPLATE_INDEX" val="20238020"/>
  <p:tag name="KSO_WM_UNIT_LAYERLEVEL" val="1"/>
  <p:tag name="KSO_WM_TAG_VERSION" val="3.0"/>
  <p:tag name="KSO_WM_BEAUTIFY_FLAG" val="#wm#"/>
  <p:tag name="KSO_WM_UNIT_PRESET_TEXT" val="Add description"/>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8020_1*f*4"/>
  <p:tag name="KSO_WM_TEMPLATE_CATEGORY" val="custom"/>
  <p:tag name="KSO_WM_TEMPLATE_INDEX" val="20238020"/>
  <p:tag name="KSO_WM_UNIT_LAYERLEVEL" val="1"/>
  <p:tag name="KSO_WM_TAG_VERSION" val="3.0"/>
  <p:tag name="KSO_WM_BEAUTIFY_FLAG" val="#wm#"/>
  <p:tag name="KSO_WM_UNIT_PRESET_TEXT" val="Name"/>
</p:tagLst>
</file>

<file path=ppt/tags/tag104.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5"/>
  <p:tag name="KSO_WM_TEMPLATE_SUBCATEGORY" val="29"/>
  <p:tag name="KSO_WM_TEMPLATE_MASTER_TYPE" val="0"/>
  <p:tag name="KSO_WM_TEMPLATE_COLOR_TYPE" val="0"/>
  <p:tag name="KSO_WM_SLIDE_TYPE" val="contents"/>
  <p:tag name="KSO_WM_SLIDE_SUBTYPE" val="diag"/>
  <p:tag name="KSO_WM_SLIDE_ITEM_CNT" val="5"/>
  <p:tag name="KSO_WM_SLIDE_INDEX" val="5"/>
  <p:tag name="KSO_WM_DIAGRAM_GROUP_CODE" val="l1-1"/>
  <p:tag name="KSO_WM_SLIDE_DIAGTYPE" val="l"/>
  <p:tag name="KSO_WM_TAG_VERSION" val="3.0"/>
  <p:tag name="KSO_WM_BEAUTIFY_FLAG" val="#wm#"/>
  <p:tag name="KSO_WM_TEMPLATE_CATEGORY" val="custom"/>
  <p:tag name="KSO_WM_TEMPLATE_INDEX" val="20238020"/>
  <p:tag name="KSO_WM_SLIDE_LAYOUT" val="a_l"/>
  <p:tag name="KSO_WM_SLIDE_LAYOUT_CNT" val="1_1"/>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020_5*a*1"/>
  <p:tag name="KSO_WM_TEMPLATE_CATEGORY" val="custom"/>
  <p:tag name="KSO_WM_TEMPLATE_INDEX" val="20238020"/>
  <p:tag name="KSO_WM_UNIT_LAYERLEVEL" val="1"/>
  <p:tag name="KSO_WM_TAG_VERSION" val="3.0"/>
  <p:tag name="KSO_WM_BEAUTIFY_FLAG" val="#wm#"/>
  <p:tag name="KSO_WM_UNIT_PRESET_TEXT" val="Contents "/>
  <p:tag name="KSO_WM_UNIT_TEXT_FILL_FORE_SCHEMECOLOR_INDEX" val="13"/>
  <p:tag name="KSO_WM_UNIT_TEXT_FILL_TYPE" val="1"/>
  <p:tag name="KSO_WM_UNIT_USESOURCEFORMAT_APPLY" val="0"/>
</p:tagLst>
</file>

<file path=ppt/tags/tag106.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2"/>
  <p:tag name="KSO_WM_TEMPLATE_SUBCATEGORY" val="29"/>
  <p:tag name="KSO_WM_TEMPLATE_MASTER_TYPE" val="0"/>
  <p:tag name="KSO_WM_TEMPLATE_COLOR_TYPE" val="0"/>
  <p:tag name="KSO_WM_SLIDE_TYPE" val="contents"/>
  <p:tag name="KSO_WM_SLIDE_SUBTYPE" val="diag"/>
  <p:tag name="KSO_WM_SLIDE_ITEM_CNT" val="2"/>
  <p:tag name="KSO_WM_SLIDE_INDEX" val="2"/>
  <p:tag name="KSO_WM_DIAGRAM_GROUP_CODE" val="l1-1"/>
  <p:tag name="KSO_WM_SLIDE_DIAGTYPE" val="l"/>
  <p:tag name="KSO_WM_TAG_VERSION" val="3.0"/>
  <p:tag name="KSO_WM_BEAUTIFY_FLAG" val="#wm#"/>
  <p:tag name="KSO_WM_TEMPLATE_CATEGORY" val="custom"/>
  <p:tag name="KSO_WM_TEMPLATE_INDEX" val="20238020"/>
  <p:tag name="KSO_WM_SLIDE_LAYOUT" val="a_l"/>
  <p:tag name="KSO_WM_SLIDE_LAYOUT_CNT" val="1_1"/>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020_2*a*1"/>
  <p:tag name="KSO_WM_TEMPLATE_CATEGORY" val="custom"/>
  <p:tag name="KSO_WM_TEMPLATE_INDEX" val="20238020"/>
  <p:tag name="KSO_WM_UNIT_LAYERLEVEL" val="1"/>
  <p:tag name="KSO_WM_TAG_VERSION" val="3.0"/>
  <p:tag name="KSO_WM_BEAUTIFY_FLAG" val="#wm#"/>
  <p:tag name="KSO_WM_UNIT_PRESET_TEXT" val="Contents "/>
  <p:tag name="KSO_WM_UNIT_TEXT_FILL_FORE_SCHEMECOLOR_INDEX" val="13"/>
  <p:tag name="KSO_WM_UNIT_TEXT_FILL_TYPE" val="1"/>
  <p:tag name="KSO_WM_UNIT_USESOURCEFORMAT_APPLY" val="0"/>
</p:tagLst>
</file>

<file path=ppt/tags/tag108.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0"/>
  <p:tag name="KSO_WM_SLIDE_LAYOUT" val="a_e"/>
  <p:tag name="KSO_WM_SLIDE_LAYOUT_CNT" val="1_1"/>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0_7*a*1"/>
  <p:tag name="KSO_WM_TEMPLATE_CATEGORY" val="custom"/>
  <p:tag name="KSO_WM_TEMPLATE_INDEX" val="20238020"/>
  <p:tag name="KSO_WM_UNIT_LAYERLEVEL" val="1"/>
  <p:tag name="KSO_WM_TAG_VERSION" val="3.0"/>
  <p:tag name="KSO_WM_BEAUTIFY_FLAG" val="#wm#"/>
  <p:tag name="KSO_WM_UNIT_PRESET_TEXT" val="Your title here"/>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custom20238020_7*e*1"/>
  <p:tag name="KSO_WM_TEMPLATE_CATEGORY" val="custom"/>
  <p:tag name="KSO_WM_TEMPLATE_INDEX" val="20238020"/>
  <p:tag name="KSO_WM_UNIT_LAYERLEVEL" val="1"/>
  <p:tag name="KSO_WM_TAG_VERSION" val="3.0"/>
  <p:tag name="KSO_WM_BEAUTIFY_FLAG" val="#wm#"/>
  <p:tag name="KSO_WM_UNIT_PRESET_TEXT" val="01"/>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020"/>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1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15.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1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5.3684251968504,&quot;left&quot;:54.41282030481043,&quot;top&quot;:107.0815748031496,&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21.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020"/>
  <p:tag name="KSO_WM_SLIDE_LAYOUT" val="a_e"/>
  <p:tag name="KSO_WM_SLIDE_LAYOUT_CNT" val="1_1"/>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0_7*a*1"/>
  <p:tag name="KSO_WM_TEMPLATE_CATEGORY" val="custom"/>
  <p:tag name="KSO_WM_TEMPLATE_INDEX" val="20238020"/>
  <p:tag name="KSO_WM_UNIT_LAYERLEVEL" val="1"/>
  <p:tag name="KSO_WM_TAG_VERSION" val="3.0"/>
  <p:tag name="KSO_WM_BEAUTIFY_FLAG" val="#wm#"/>
  <p:tag name="KSO_WM_UNIT_PRESET_TEXT" val="Your title here"/>
</p:tagLst>
</file>

<file path=ppt/tags/tag123.xml><?xml version="1.0" encoding="utf-8"?>
<p:tagLst xmlns:a="http://schemas.openxmlformats.org/drawingml/2006/main" xmlns:r="http://schemas.openxmlformats.org/officeDocument/2006/relationships" xmlns:p="http://schemas.openxmlformats.org/presentationml/2006/main">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custom20238020_7*e*1"/>
  <p:tag name="KSO_WM_TEMPLATE_CATEGORY" val="custom"/>
  <p:tag name="KSO_WM_TEMPLATE_INDEX" val="20238020"/>
  <p:tag name="KSO_WM_UNIT_LAYERLEVEL" val="1"/>
  <p:tag name="KSO_WM_TAG_VERSION" val="3.0"/>
  <p:tag name="KSO_WM_BEAUTIFY_FLAG" val="#wm#"/>
  <p:tag name="KSO_WM_UNIT_PRESET_TEXT" val="02"/>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408.05*186.55"/>
  <p:tag name="KSO_WM_SLIDE_POSITION" val="88.85*274.5"/>
  <p:tag name="KSO_WM_TEMPLATE_INDEX" val="20238020"/>
  <p:tag name="KSO_WM_TEMPLATE_SUBCATEGORY" val="0"/>
  <p:tag name="KSO_WM_SLIDE_INDEX" val="1"/>
  <p:tag name="KSO_WM_TAG_VERSION" val="3.0"/>
  <p:tag name="KSO_WM_SLIDE_ID" val="custom20238333_1"/>
  <p:tag name="KSO_WM_SLIDE_ITEM_CNT" val="4"/>
  <p:tag name="KSO_WM_SPECIAL_SOURCE" val="bdnull"/>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3_1*i*1"/>
  <p:tag name="KSO_WM_TEMPLATE_CATEGORY" val="custom"/>
  <p:tag name="KSO_WM_TEMPLATE_INDEX" val="20238333"/>
  <p:tag name="KSO_WM_UNIT_LAYERLEVEL" val="1"/>
  <p:tag name="KSO_WM_TAG_VERSION" val="3.0"/>
  <p:tag name="KSO_WM_BEAUTIFY_FLAG" val="#wm#"/>
  <p:tag name="KSO_WM_UNIT_FILL_FORE_SCHEMECOLOR_INDEX" val="2"/>
  <p:tag name="KSO_WM_UNIT_FILL_TYPE" val="1"/>
  <p:tag name="KSO_WM_UNIT_TEXT_FILL_FORE_SCHEMECOLOR_INDEX" val="2"/>
  <p:tag name="KSO_WM_UNIT_TEXT_FILL_TYPE" val="1"/>
  <p:tag name="KSO_WM_UNIT_USESOURCEFORMAT_APPLY" val="0"/>
</p:tagLst>
</file>

<file path=ppt/tags/tag126.xml><?xml version="1.0" encoding="utf-8"?>
<p:tagLst xmlns:a="http://schemas.openxmlformats.org/drawingml/2006/main" xmlns:r="http://schemas.openxmlformats.org/officeDocument/2006/relationships" xmlns:p="http://schemas.openxmlformats.org/presentationml/2006/main">
  <p:tag name="KSO_WM_UNIT_VALUE" val="1226*96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3_1*d*1"/>
  <p:tag name="KSO_WM_TEMPLATE_CATEGORY" val="custom"/>
  <p:tag name="KSO_WM_TEMPLATE_INDEX" val="20238333"/>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3"/>
  <p:tag name="KSO_WM_UNIT_ID" val="custom20238333_1*a*1"/>
  <p:tag name="KSO_WM_UNIT_PRESET_TEXT" val="The title goes here"/>
  <p:tag name="KSO_WM_UNIT_TEXT_FILL_FORE_SCHEMECOLOR_INDEX" val="13"/>
  <p:tag name="KSO_WM_UNIT_TEXT_FILL_TYPE" val="1"/>
  <p:tag name="KSO_WM_UNIT_USESOURCEFORMAT_APPLY" val="0"/>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33_1*i*2"/>
  <p:tag name="KSO_WM_TEMPLATE_CATEGORY" val="custom"/>
  <p:tag name="KSO_WM_TEMPLATE_INDEX" val="20238333"/>
  <p:tag name="KSO_WM_UNIT_LAYERLEVEL" val="1"/>
  <p:tag name="KSO_WM_TAG_VERSION" val="3.0"/>
  <p:tag name="KSO_WM_BEAUTIFY_FLAG" val="#wm#"/>
  <p:tag name="KSO_WM_UNIT_FILL_FORE_SCHEMECOLOR_INDEX" val="2"/>
  <p:tag name="KSO_WM_UNIT_FILL_TYPE" val="1"/>
  <p:tag name="KSO_WM_UNIT_TEXT_FILL_FORE_SCHEMECOLOR_INDEX" val="2"/>
  <p:tag name="KSO_WM_UNIT_TEXT_FILL_TYPE" val="1"/>
  <p:tag name="KSO_WM_UNIT_USESOURCEFORMAT_APPLY" val="0"/>
</p:tagLst>
</file>

<file path=ppt/tags/tag129.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3_3*l_h_f*1_1_1"/>
  <p:tag name="KSO_WM_TEMPLATE_CATEGORY" val="diagram"/>
  <p:tag name="KSO_WM_TEMPLATE_INDEX" val="20237953"/>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53_3*l_h_a*1_1_1"/>
  <p:tag name="KSO_WM_TEMPLATE_CATEGORY" val="diagram"/>
  <p:tag name="KSO_WM_TEMPLATE_INDEX" val="20237953"/>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31.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53_3*l_h_f*1_2_1"/>
  <p:tag name="KSO_WM_TEMPLATE_CATEGORY" val="diagram"/>
  <p:tag name="KSO_WM_TEMPLATE_INDEX" val="20237953"/>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32.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53_3*l_h_a*1_2_1"/>
  <p:tag name="KSO_WM_TEMPLATE_CATEGORY" val="diagram"/>
  <p:tag name="KSO_WM_TEMPLATE_INDEX" val="20237953"/>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33.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53_3*l_h_f*1_3_1"/>
  <p:tag name="KSO_WM_TEMPLATE_CATEGORY" val="diagram"/>
  <p:tag name="KSO_WM_TEMPLATE_INDEX" val="20237953"/>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134.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41.3000787401576,&quot;left&quot;:85.97508484367309,&quot;top&quot;:164.65,&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53_3*l_h_a*1_3_1"/>
  <p:tag name="KSO_WM_TEMPLATE_CATEGORY" val="diagram"/>
  <p:tag name="KSO_WM_TEMPLATE_INDEX" val="20237953"/>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135.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1"/>
  <p:tag name="KSO_WM_DIAGRAM_VIRTUALLY_FRAME" val="{&quot;height&quot;:328.25007874015756,&quot;left&quot;:85.97508484367309,&quot;top&quot;:177.7,&quot;width&quot;:630.124915156326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53_3*l_h_a*1_3_1"/>
  <p:tag name="KSO_WM_TEMPLATE_CATEGORY" val="diagram"/>
  <p:tag name="KSO_WM_TEMPLATE_INDEX" val="20237953"/>
  <p:tag name="KSO_WM_UNIT_LAYERLEVEL" val="1_1_1"/>
  <p:tag name="KSO_WM_TAG_VERSION" val="3.0"/>
  <p:tag name="KSO_WM_UNIT_PRESET_TEXT" val="Your title here"/>
  <p:tag name="KSO_WM_UNIT_TEXT_FILL_FORE_SCHEMECOLOR_INDEX" val="1"/>
  <p:tag name="KSO_WM_UNIT_TEXT_FILL_TYPE" val="1"/>
  <p:tag name="KSO_WM_UNIT_USESOURCEFORMAT_APPLY" val="0"/>
</p:tagLst>
</file>

<file path=ppt/tags/tag136.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7"/>
  <p:tag name="KSO_WM_TEMPLATE_SUBCATEGORY" val="29"/>
  <p:tag name="KSO_WM_TEMPLATE_MASTER_TYPE" val="0"/>
  <p:tag name="KSO_WM_TEMPLATE_COLOR_TYPE" val="0"/>
  <p:tag name="KSO_WM_SLIDE_TYPE" val="sectionTitle"/>
  <p:tag name="KSO_WM_SLIDE_SUBTYPE" val="pureTxt"/>
  <p:tag name="KSO_WM_SLIDE_ITEM_CNT" val="0"/>
  <p:tag name="KSO_WM_SLIDE_INDEX" val="7"/>
  <p:tag name="KSO_WM_TAG_VERSION" val="3.0"/>
  <p:tag name="KSO_WM_BEAUTIFY_FLAG" val="#wm#"/>
  <p:tag name="KSO_WM_TEMPLATE_CATEGORY" val="custom"/>
  <p:tag name="KSO_WM_TEMPLATE_INDEX" val="20238269"/>
  <p:tag name="KSO_WM_SLIDE_LAYOUT" val="a_e"/>
  <p:tag name="KSO_WM_SLIDE_LAYOUT_CNT" val="1_1"/>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38020_7*a*1"/>
  <p:tag name="KSO_WM_TEMPLATE_CATEGORY" val="custom"/>
  <p:tag name="KSO_WM_TEMPLATE_INDEX" val="20238020"/>
  <p:tag name="KSO_WM_UNIT_LAYERLEVEL" val="1"/>
  <p:tag name="KSO_WM_TAG_VERSION" val="3.0"/>
  <p:tag name="KSO_WM_BEAUTIFY_FLAG" val="#wm#"/>
  <p:tag name="KSO_WM_UNIT_PRESET_TEXT" val="Your title here"/>
</p:tagLst>
</file>

<file path=ppt/tags/tag138.xml><?xml version="1.0" encoding="utf-8"?>
<p:tagLst xmlns:a="http://schemas.openxmlformats.org/drawingml/2006/main" xmlns:r="http://schemas.openxmlformats.org/officeDocument/2006/relationships" xmlns:p="http://schemas.openxmlformats.org/presentationml/2006/main">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custom20238020_7*e*1"/>
  <p:tag name="KSO_WM_TEMPLATE_CATEGORY" val="custom"/>
  <p:tag name="KSO_WM_TEMPLATE_INDEX" val="20238020"/>
  <p:tag name="KSO_WM_UNIT_LAYERLEVEL" val="1"/>
  <p:tag name="KSO_WM_TAG_VERSION" val="3.0"/>
  <p:tag name="KSO_WM_BEAUTIFY_FLAG" val="#wm#"/>
  <p:tag name="KSO_WM_UNIT_PRESET_TEXT" val="04"/>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38269"/>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2.9811811023622,&quot;left&quot;:54.41282030481043,&quot;top&quot;:76.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12.9811811023622,&quot;left&quot;:54.41282030481043,&quot;top&quot;:76.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43.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9"/>
  <p:tag name="KSO_WM_TEMPLATE_SUBCATEGORY" val="29"/>
  <p:tag name="KSO_WM_TEMPLATE_MASTER_TYPE" val="0"/>
  <p:tag name="KSO_WM_TEMPLATE_COLOR_TYPE" val="0"/>
  <p:tag name="KSO_WM_SLIDE_TYPE" val="endPage"/>
  <p:tag name="KSO_WM_SLIDE_SUBTYPE" val="pureTxt"/>
  <p:tag name="KSO_WM_SLIDE_ITEM_CNT" val="0"/>
  <p:tag name="KSO_WM_SLIDE_INDEX" val="9"/>
  <p:tag name="KSO_WM_TAG_VERSION" val="3.0"/>
  <p:tag name="KSO_WM_BEAUTIFY_FLAG" val="#wm#"/>
  <p:tag name="KSO_WM_TEMPLATE_CATEGORY" val="custom"/>
  <p:tag name="KSO_WM_TEMPLATE_INDEX" val="20238020"/>
  <p:tag name="KSO_WM_SLIDE_LAYOUT" val="a_f"/>
  <p:tag name="KSO_WM_SLIDE_LAYOUT_CNT" val="1_1"/>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8020_9*a*1"/>
  <p:tag name="KSO_WM_TEMPLATE_CATEGORY" val="custom"/>
  <p:tag name="KSO_WM_TEMPLATE_INDEX" val="20238020"/>
  <p:tag name="KSO_WM_UNIT_LAYERLEVEL" val="1"/>
  <p:tag name="KSO_WM_TAG_VERSION" val="3.0"/>
  <p:tag name="KSO_WM_BEAUTIFY_FLAG" val="#wm#"/>
  <p:tag name="KSO_WM_UNIT_PRESET_TEXT" val="THANK YOU"/>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91.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815</Words>
  <Application>Microsoft Office PowerPoint</Application>
  <PresentationFormat>Widescreen</PresentationFormat>
  <Paragraphs>58</Paragraphs>
  <Slides>11</Slides>
  <Notes>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11</vt:i4>
      </vt:variant>
    </vt:vector>
  </HeadingPairs>
  <TitlesOfParts>
    <vt:vector size="21" baseType="lpstr">
      <vt:lpstr>Calibri Light</vt:lpstr>
      <vt:lpstr>Lato</vt:lpstr>
      <vt:lpstr>Calibri</vt:lpstr>
      <vt:lpstr>Manrope ExtraBold</vt:lpstr>
      <vt:lpstr>Times New Roman</vt:lpstr>
      <vt:lpstr>Arial</vt:lpstr>
      <vt:lpstr>Office Theme</vt:lpstr>
      <vt:lpstr>1_Office Theme</vt:lpstr>
      <vt:lpstr>2_Office Theme</vt:lpstr>
      <vt:lpstr>4_Office Theme</vt:lpstr>
      <vt:lpstr>HỌC PHẦN: XỬ LÝ ẢNH VÀ THỊ GIÁC MÁY</vt:lpstr>
      <vt:lpstr>THÀNH VIEN TRONG NHÓM</vt:lpstr>
      <vt:lpstr>GIỚI THIỆU</vt:lpstr>
      <vt:lpstr>CÁC KIẾN THỨC CƠ SỞ</vt:lpstr>
      <vt:lpstr>PowerPoint Presentation</vt:lpstr>
      <vt:lpstr>XÂY DỰNG HỆ THỐNG</vt:lpstr>
      <vt:lpstr>HỆ THỐNG THEO DÕI ĐỐI TƯỢNG</vt:lpstr>
      <vt:lpstr>THỰC NGHIỆM</vt:lpstr>
      <vt:lpstr>KẾT QUẢ THỰC NGHIỆM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PHẦN: XỬ LÝ ẢNH VÀ THỊ GIÁC MÁY</dc:title>
  <dc:creator>van03</dc:creator>
  <cp:lastModifiedBy>Administrator</cp:lastModifiedBy>
  <cp:revision>2</cp:revision>
  <dcterms:created xsi:type="dcterms:W3CDTF">2024-12-07T05:17:59Z</dcterms:created>
  <dcterms:modified xsi:type="dcterms:W3CDTF">2024-12-10T14:49:25Z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B79D2FAEE82F41959BB1BE15CCB5888E_11</vt:lpwstr>
  </property>
  <property fmtid="{D5CDD505-2E9C-101B-9397-08002B2CF9AE}" pid="3" name="KSOProductBuildVer">
    <vt:lpwstr>2057-12.2.0.18639</vt:lpwstr>
  </property>
</Properties>
</file>